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9" r:id="rId3"/>
  </p:sldMasterIdLst>
  <p:notesMasterIdLst>
    <p:notesMasterId r:id="rId23"/>
  </p:notesMasterIdLst>
  <p:sldIdLst>
    <p:sldId id="256" r:id="rId4"/>
    <p:sldId id="257" r:id="rId5"/>
    <p:sldId id="4362" r:id="rId6"/>
    <p:sldId id="4355" r:id="rId7"/>
    <p:sldId id="4359" r:id="rId8"/>
    <p:sldId id="4361" r:id="rId9"/>
    <p:sldId id="4434" r:id="rId10"/>
    <p:sldId id="4659" r:id="rId11"/>
    <p:sldId id="4658" r:id="rId12"/>
    <p:sldId id="258" r:id="rId13"/>
    <p:sldId id="496" r:id="rId14"/>
    <p:sldId id="497" r:id="rId15"/>
    <p:sldId id="259" r:id="rId16"/>
    <p:sldId id="1673" r:id="rId17"/>
    <p:sldId id="1616" r:id="rId18"/>
    <p:sldId id="260" r:id="rId19"/>
    <p:sldId id="4657" r:id="rId20"/>
    <p:sldId id="1724" r:id="rId21"/>
    <p:sldId id="29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9" autoAdjust="0"/>
    <p:restoredTop sz="94660"/>
  </p:normalViewPr>
  <p:slideViewPr>
    <p:cSldViewPr snapToGrid="0">
      <p:cViewPr varScale="1">
        <p:scale>
          <a:sx n="91" d="100"/>
          <a:sy n="91" d="100"/>
        </p:scale>
        <p:origin x="5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FB45EF-E371-4740-8DF8-A90F9099E2CC}" type="datetimeFigureOut">
              <a:rPr lang="en-US" smtClean="0"/>
              <a:t>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EB1DE-77AE-4C41-9690-B9EA2B9FB75D}" type="slidenum">
              <a:rPr lang="en-US" smtClean="0"/>
              <a:t>‹#›</a:t>
            </a:fld>
            <a:endParaRPr lang="en-US"/>
          </a:p>
        </p:txBody>
      </p:sp>
    </p:spTree>
    <p:extLst>
      <p:ext uri="{BB962C8B-B14F-4D97-AF65-F5344CB8AC3E}">
        <p14:creationId xmlns:p14="http://schemas.microsoft.com/office/powerpoint/2010/main" val="2683569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pricing/details/sql-database/#managed-instanc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zure.microsoft.com/en-us/pricing/hybrid-benefit/#sql-serv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kern="1200">
                <a:solidFill>
                  <a:schemeClr val="tx1"/>
                </a:solidFill>
                <a:effectLst/>
                <a:latin typeface="+mn-lt"/>
                <a:ea typeface="+mn-ea"/>
                <a:cs typeface="+mn-cs"/>
              </a:rPr>
              <a:t>. </a:t>
            </a:r>
          </a:p>
          <a:p>
            <a:endParaRPr lang="en-US" sz="3700" b="1">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817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043" marR="0" lvl="0" indent="0" algn="l" defTabSz="9245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34D5B-5116-4D8A-8B53-1D458788EF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1/9/2019 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1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2E101C-1BD1-4864-B757-14778128B9DB}" type="slidenum">
              <a:rPr lang="en-US" smtClean="0"/>
              <a:t>19</a:t>
            </a:fld>
            <a:endParaRPr lang="en-US"/>
          </a:p>
        </p:txBody>
      </p:sp>
    </p:spTree>
    <p:extLst>
      <p:ext uri="{BB962C8B-B14F-4D97-AF65-F5344CB8AC3E}">
        <p14:creationId xmlns:p14="http://schemas.microsoft.com/office/powerpoint/2010/main" val="121669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1/9/2019 12:44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1/9/2019 12:45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Azure SQL Database Managed Instance is a new deployment option in SQL Database that provides SQL Server compatibility and native virtual network (VNET) support.  Managed Instance will be available in all regions where SQL Database is available, with availability in sovereign clouds by GA.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Customers can now move their SQL Server workloads to an intelligent, fully-managed service without rearchitecting their apps and leverage the </a:t>
            </a:r>
            <a:r>
              <a:rPr lang="en-US" sz="1200" u="sng" kern="1200">
                <a:solidFill>
                  <a:schemeClr val="tx1"/>
                </a:solidFill>
                <a:effectLst/>
                <a:latin typeface="+mn-lt"/>
                <a:ea typeface="+mn-ea"/>
                <a:cs typeface="+mn-cs"/>
                <a:hlinkClick r:id="rId3"/>
              </a:rPr>
              <a:t>new </a:t>
            </a:r>
            <a:r>
              <a:rPr lang="en-US" sz="1200" u="sng" kern="1200" err="1">
                <a:solidFill>
                  <a:schemeClr val="tx1"/>
                </a:solidFill>
                <a:effectLst/>
                <a:latin typeface="+mn-lt"/>
                <a:ea typeface="+mn-ea"/>
                <a:cs typeface="+mn-cs"/>
                <a:hlinkClick r:id="rId3"/>
              </a:rPr>
              <a:t>vCore</a:t>
            </a:r>
            <a:r>
              <a:rPr lang="en-US" sz="1200" u="sng" kern="1200">
                <a:solidFill>
                  <a:schemeClr val="tx1"/>
                </a:solidFill>
                <a:effectLst/>
                <a:latin typeface="+mn-lt"/>
                <a:ea typeface="+mn-ea"/>
                <a:cs typeface="+mn-cs"/>
                <a:hlinkClick r:id="rId3"/>
              </a:rPr>
              <a:t>-based performance tiers</a:t>
            </a:r>
            <a:r>
              <a:rPr lang="en-US" sz="1200" kern="1200">
                <a:solidFill>
                  <a:schemeClr val="tx1"/>
                </a:solidFill>
                <a:effectLst/>
                <a:latin typeface="+mn-lt"/>
                <a:ea typeface="+mn-ea"/>
                <a:cs typeface="+mn-cs"/>
              </a:rPr>
              <a:t> for easy translation of on-premises requirements to the cloud.  They can also maximize their on-premises license investments for savings of up to 30% on Managed Instance with </a:t>
            </a:r>
            <a:r>
              <a:rPr lang="en-US" sz="1200" u="sng" kern="1200">
                <a:solidFill>
                  <a:schemeClr val="tx1"/>
                </a:solidFill>
                <a:effectLst/>
                <a:latin typeface="+mn-lt"/>
                <a:ea typeface="+mn-ea"/>
                <a:cs typeface="+mn-cs"/>
                <a:hlinkClick r:id="rId4"/>
              </a:rPr>
              <a:t>Azure Hybrid Benefit for SQL Server</a:t>
            </a:r>
            <a:r>
              <a:rPr lang="en-US" sz="1200" kern="1200">
                <a:solidFill>
                  <a:schemeClr val="tx1"/>
                </a:solidFill>
                <a:effectLst/>
                <a:latin typeface="+mn-lt"/>
                <a:ea typeface="+mn-ea"/>
                <a:cs typeface="+mn-cs"/>
              </a:rPr>
              <a:t>.</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Managed Instance will be initially available in the following regions:  Canada Central, Canada East, Central US, East Asia, East US, East US 2, Japan East, Korea Central, Korea South, North Central US, North Europe, South Central US, South India, Southeast Asia, UK South, West Central US, West Europe, West India, West US, West US 2. By GA, the list will be expanded to all public regions where SQL Database is available, with availability in sovereign clouds as well.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07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a:t>Talking points:</a:t>
            </a:r>
          </a:p>
          <a:p>
            <a:pPr marL="171450" indent="-171450" rtl="0" fontAlgn="ctr">
              <a:buFontTx/>
              <a:buChar char="-"/>
            </a:pPr>
            <a:r>
              <a:rPr lang="en-US"/>
              <a:t>Microsoft is investing in the open source communities for databases to bring enterprise-ready features to community editions of MySQL, PostgreSQL, and MariaDB</a:t>
            </a:r>
          </a:p>
          <a:p>
            <a:pPr marL="171450" indent="-171450" rtl="0" fontAlgn="ctr">
              <a:buFontTx/>
              <a:buChar char="-"/>
            </a:pPr>
            <a:r>
              <a:rPr lang="en-US"/>
              <a:t>With the addition of Read Replica, we have now brought a popular and wanted feature for MySQL  to be supported by Azure which will enable strong reliability and dependency of your apps</a:t>
            </a:r>
          </a:p>
          <a:p>
            <a:pPr marL="171450" indent="-171450" rtl="0" fontAlgn="ctr">
              <a:buFontTx/>
              <a:buChar char="-"/>
            </a:pPr>
            <a:r>
              <a:rPr lang="en-US"/>
              <a:t>Moving servers across subscriptions will enable greater flexibility of our customers</a:t>
            </a:r>
          </a:p>
          <a:p>
            <a:pPr rtl="0" fontAlgn="ct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467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Formerly known as optimized for elasticity</a:t>
            </a:r>
          </a:p>
        </p:txBody>
      </p:sp>
      <p:sp>
        <p:nvSpPr>
          <p:cNvPr id="4" name="Slide Number Placeholder 3"/>
          <p:cNvSpPr>
            <a:spLocks noGrp="1"/>
          </p:cNvSpPr>
          <p:nvPr>
            <p:ph type="sldNum" sz="quarter" idx="10"/>
          </p:nvPr>
        </p:nvSpPr>
        <p:spPr/>
        <p:txBody>
          <a:bodyPr/>
          <a:lstStyle/>
          <a:p>
            <a:fld id="{49F67C77-7EFA-4CAA-A410-E92D82C8E6E1}" type="slidenum">
              <a:rPr lang="en-US" smtClean="0"/>
              <a:pPr/>
              <a:t>11</a:t>
            </a:fld>
            <a:endParaRPr lang="en-US"/>
          </a:p>
        </p:txBody>
      </p:sp>
    </p:spTree>
    <p:extLst>
      <p:ext uri="{BB962C8B-B14F-4D97-AF65-F5344CB8AC3E}">
        <p14:creationId xmlns:p14="http://schemas.microsoft.com/office/powerpoint/2010/main" val="68493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Formerly known as </a:t>
            </a:r>
            <a:r>
              <a:rPr lang="en-GB" sz="1200" i="1" dirty="0"/>
              <a:t>Optimized for compute</a:t>
            </a:r>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12</a:t>
            </a:fld>
            <a:endParaRPr lang="en-US"/>
          </a:p>
        </p:txBody>
      </p:sp>
    </p:spTree>
    <p:extLst>
      <p:ext uri="{BB962C8B-B14F-4D97-AF65-F5344CB8AC3E}">
        <p14:creationId xmlns:p14="http://schemas.microsoft.com/office/powerpoint/2010/main" val="1793740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777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7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60C3-B498-4B46-A6FE-EC960AC3DE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7EF3F-4EFF-4B46-BB42-474E0F871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B8720F-9A9C-4836-A140-0B6FC04D8EDD}"/>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C343CE81-2CC5-4DB5-8D91-F247FF521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BA66D-6E2F-45A1-8871-3809896E5959}"/>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72175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66D5-01BE-414C-BD5B-A9226AFD16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181659-7163-4D94-98BA-D1CA10A8C96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91602-187A-4710-8E7C-A299C5EB7717}"/>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7D10A35B-5EB3-4E5C-8A1A-B9FFE8387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E358C-10FB-4938-BF35-D2B3A567F86F}"/>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429300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AF6B34-49EE-41C8-ADE4-BFE9FBE459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792886-E0C9-4B07-AC6F-91866AA50F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F2AF3-16B4-4A2E-84B7-D51A4163B2FB}"/>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7D580277-2FB2-4A4A-9DE0-587391097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C5122-BDF1-41EA-8809-43C5D66B090E}"/>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30616700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7267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199977"/>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6262432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56941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869747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dirty="0"/>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219954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40123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4753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26A4-9649-4367-878A-59C31E6D6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B13169-BA87-43EE-997E-9D2E0201D6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17025-D43A-4A9E-AC74-63AD8C7E07EF}"/>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0FA85B11-2492-45BD-89BB-F5C4EA1EE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A2B66-B97C-4DD1-AC70-F70043B2F4EC}"/>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1407602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4631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287639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65953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12880909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5120201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05549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40732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7148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50568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90855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6BD8-E4D4-4DE4-93D6-36FF717EF4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04058F-D621-4FEF-B423-315292F59D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BD19C4F-247B-4950-9AB5-10CC48406DA5}"/>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DDB6EB02-381C-4CA9-B1AC-135736E3B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18FA5-0462-430B-81C1-DD4B0ECD9EE7}"/>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365140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26949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7099369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34997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71207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27615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450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5880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4674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405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0484387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2005-FC17-4ACA-8684-EADE7BA766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7BFC5-ADF2-48FE-B653-24B7D50EBB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4788D1-DDEC-438E-B2D9-57C477895FF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9DB0F3-A6EA-4138-AB3B-3FFAC630B6AE}"/>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6" name="Footer Placeholder 5">
            <a:extLst>
              <a:ext uri="{FF2B5EF4-FFF2-40B4-BE49-F238E27FC236}">
                <a16:creationId xmlns:a16="http://schemas.microsoft.com/office/drawing/2014/main" id="{7E5E8EB1-F3A5-45F1-AB42-4B76F2FAB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FF8F02-BB27-4085-94A1-097604FC28FF}"/>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26038979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32256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581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1277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0988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29484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7805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67092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89260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749650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04626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D378-C2ED-4726-89BE-0B1489B038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2FC21E-94F3-45C4-9252-8BE20615BA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7307F75-6740-4143-8F38-AD9F9FBD89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01D4F9-212E-4E2B-AE63-56321126C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70BD9B-1CA0-4DC2-8C0B-EE5A2E034B6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94711A-4586-46DE-B11D-CE431A5D131B}"/>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8" name="Footer Placeholder 7">
            <a:extLst>
              <a:ext uri="{FF2B5EF4-FFF2-40B4-BE49-F238E27FC236}">
                <a16:creationId xmlns:a16="http://schemas.microsoft.com/office/drawing/2014/main" id="{4FC1960F-9F01-4FCC-9A9C-A6E9BFA2F3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E87BCB-89C4-424F-9841-08A7E0B099E9}"/>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39430728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7810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326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937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098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18875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71623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765971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1030541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198131391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806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41D3-9012-43C9-A162-E93910C800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BC22B0-FB0C-48E5-9772-9558F39BF3BF}"/>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4" name="Footer Placeholder 3">
            <a:extLst>
              <a:ext uri="{FF2B5EF4-FFF2-40B4-BE49-F238E27FC236}">
                <a16:creationId xmlns:a16="http://schemas.microsoft.com/office/drawing/2014/main" id="{74E9E46D-92B9-450C-93D7-2F1D4DD9F3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350A54-6B03-4BCC-BB41-BA51FC990249}"/>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7927488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501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B07BE-C796-4250-8398-8D43D93D95E2}"/>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3" name="Footer Placeholder 2">
            <a:extLst>
              <a:ext uri="{FF2B5EF4-FFF2-40B4-BE49-F238E27FC236}">
                <a16:creationId xmlns:a16="http://schemas.microsoft.com/office/drawing/2014/main" id="{ED50ED00-8864-4151-983F-AE0050A193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9A99D-FC90-462D-B5A6-28E85ACCE100}"/>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2898011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6EEA2-6702-4DE5-A498-B02A8A025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BE6DFE-890F-4418-B5E3-184A7A404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35DD-6896-49BE-B7E2-2559B719D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852555-1CE1-435A-802C-B89D149AB3C8}"/>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6" name="Footer Placeholder 5">
            <a:extLst>
              <a:ext uri="{FF2B5EF4-FFF2-40B4-BE49-F238E27FC236}">
                <a16:creationId xmlns:a16="http://schemas.microsoft.com/office/drawing/2014/main" id="{3058F511-F4F6-4FC3-B44F-EFA6167AA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9D096-4393-4E9A-ABA1-36B875D1A863}"/>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3893306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B28F-C2F8-4C04-A1EF-06AF73101F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379029-6702-4EC9-B545-1DEA581417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3FB0F6-D717-45E9-B25D-2DB1534DB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F0FD86-492F-4648-A005-2A8C4237065F}"/>
              </a:ext>
            </a:extLst>
          </p:cNvPr>
          <p:cNvSpPr>
            <a:spLocks noGrp="1"/>
          </p:cNvSpPr>
          <p:nvPr>
            <p:ph type="dt" sz="half" idx="10"/>
          </p:nvPr>
        </p:nvSpPr>
        <p:spPr/>
        <p:txBody>
          <a:bodyPr/>
          <a:lstStyle/>
          <a:p>
            <a:fld id="{0CBAE879-34D7-42D1-9773-05FE781A58DA}" type="datetimeFigureOut">
              <a:rPr lang="en-US" smtClean="0"/>
              <a:t>1/9/2019</a:t>
            </a:fld>
            <a:endParaRPr lang="en-US"/>
          </a:p>
        </p:txBody>
      </p:sp>
      <p:sp>
        <p:nvSpPr>
          <p:cNvPr id="6" name="Footer Placeholder 5">
            <a:extLst>
              <a:ext uri="{FF2B5EF4-FFF2-40B4-BE49-F238E27FC236}">
                <a16:creationId xmlns:a16="http://schemas.microsoft.com/office/drawing/2014/main" id="{82DAFEC6-5589-414D-8401-4087BC9B5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324D38-C528-4D6F-9766-26BA010C036A}"/>
              </a:ext>
            </a:extLst>
          </p:cNvPr>
          <p:cNvSpPr>
            <a:spLocks noGrp="1"/>
          </p:cNvSpPr>
          <p:nvPr>
            <p:ph type="sldNum" sz="quarter" idx="12"/>
          </p:nvPr>
        </p:nvSpPr>
        <p:spPr/>
        <p:txBody>
          <a:bodyPr/>
          <a:lstStyle/>
          <a:p>
            <a:fld id="{77EE235C-0A35-4F7E-A7BD-4B8ED7CAF29C}" type="slidenum">
              <a:rPr lang="en-US" smtClean="0"/>
              <a:t>‹#›</a:t>
            </a:fld>
            <a:endParaRPr lang="en-US"/>
          </a:p>
        </p:txBody>
      </p:sp>
    </p:spTree>
    <p:extLst>
      <p:ext uri="{BB962C8B-B14F-4D97-AF65-F5344CB8AC3E}">
        <p14:creationId xmlns:p14="http://schemas.microsoft.com/office/powerpoint/2010/main" val="282326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5E304-F4A4-4256-98DE-F614C3C3D2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66B26-69A0-482F-9871-477EB2848D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DCE88-5ECD-47F4-B5B1-C7AF65C186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AE879-34D7-42D1-9773-05FE781A58DA}" type="datetimeFigureOut">
              <a:rPr lang="en-US" smtClean="0"/>
              <a:t>1/9/2019</a:t>
            </a:fld>
            <a:endParaRPr lang="en-US"/>
          </a:p>
        </p:txBody>
      </p:sp>
      <p:sp>
        <p:nvSpPr>
          <p:cNvPr id="5" name="Footer Placeholder 4">
            <a:extLst>
              <a:ext uri="{FF2B5EF4-FFF2-40B4-BE49-F238E27FC236}">
                <a16:creationId xmlns:a16="http://schemas.microsoft.com/office/drawing/2014/main" id="{C6FAE84C-7319-4DEA-A497-B2561D0E3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A72C-A1BC-4723-98D6-DE09C281D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E235C-0A35-4F7E-A7BD-4B8ED7CAF29C}" type="slidenum">
              <a:rPr lang="en-US" smtClean="0"/>
              <a:t>‹#›</a:t>
            </a:fld>
            <a:endParaRPr lang="en-US"/>
          </a:p>
        </p:txBody>
      </p:sp>
    </p:spTree>
    <p:extLst>
      <p:ext uri="{BB962C8B-B14F-4D97-AF65-F5344CB8AC3E}">
        <p14:creationId xmlns:p14="http://schemas.microsoft.com/office/powerpoint/2010/main" val="3533651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7" r:id="rId12"/>
    <p:sldLayoutId id="214748370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9064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140071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9" r:id="rId28"/>
    <p:sldLayoutId id="2147483710" r:id="rId29"/>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blog/what-s-new-in-azure-machine-learning-service/" TargetMode="External"/><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blog/migrate-your-databases-to-a-fully-managed-service-with-azure-sql-database-managed-instance/"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zure.microsoft.com/en-us/blog/mariadb-postgresql-and-mysql-more-choices-on-microsoft-azure/?" TargetMode="External"/><Relationship Id="rId5" Type="http://schemas.openxmlformats.org/officeDocument/2006/relationships/hyperlink" Target="https://azure.microsoft.com/en-us/services/postgresql/" TargetMode="External"/><Relationship Id="rId4" Type="http://schemas.openxmlformats.org/officeDocument/2006/relationships/hyperlink" Target="https://azure.microsoft.com/en-us/services/mysq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F4E260-B79D-41D8-90EB-C84807CD7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135" y="476778"/>
            <a:ext cx="7212450" cy="59206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0BFF2-CA87-4910-8A78-B579A239F2F7}"/>
              </a:ext>
            </a:extLst>
          </p:cNvPr>
          <p:cNvSpPr>
            <a:spLocks noGrp="1"/>
          </p:cNvSpPr>
          <p:nvPr>
            <p:ph type="ctrTitle"/>
          </p:nvPr>
        </p:nvSpPr>
        <p:spPr>
          <a:xfrm>
            <a:off x="1118215" y="1269255"/>
            <a:ext cx="5956353" cy="3038947"/>
          </a:xfrm>
        </p:spPr>
        <p:txBody>
          <a:bodyPr>
            <a:normAutofit/>
          </a:bodyPr>
          <a:lstStyle/>
          <a:p>
            <a:pPr algn="r"/>
            <a:r>
              <a:rPr lang="en-US" sz="5400">
                <a:solidFill>
                  <a:srgbClr val="FFFFFF"/>
                </a:solidFill>
              </a:rPr>
              <a:t>What’s New and What’s Coming…</a:t>
            </a:r>
          </a:p>
        </p:txBody>
      </p:sp>
      <p:sp>
        <p:nvSpPr>
          <p:cNvPr id="3" name="Subtitle 2">
            <a:extLst>
              <a:ext uri="{FF2B5EF4-FFF2-40B4-BE49-F238E27FC236}">
                <a16:creationId xmlns:a16="http://schemas.microsoft.com/office/drawing/2014/main" id="{17DF53D4-5EE8-48E7-A869-4C1138579338}"/>
              </a:ext>
            </a:extLst>
          </p:cNvPr>
          <p:cNvSpPr>
            <a:spLocks noGrp="1"/>
          </p:cNvSpPr>
          <p:nvPr>
            <p:ph type="subTitle" idx="1"/>
          </p:nvPr>
        </p:nvSpPr>
        <p:spPr>
          <a:xfrm>
            <a:off x="1118215" y="4578114"/>
            <a:ext cx="5956353" cy="1247274"/>
          </a:xfrm>
        </p:spPr>
        <p:txBody>
          <a:bodyPr>
            <a:noAutofit/>
          </a:bodyPr>
          <a:lstStyle/>
          <a:p>
            <a:pPr algn="r"/>
            <a:r>
              <a:rPr lang="en-US" dirty="0">
                <a:solidFill>
                  <a:srgbClr val="FFFFFF"/>
                </a:solidFill>
              </a:rPr>
              <a:t>The ever-evolving data platform</a:t>
            </a:r>
          </a:p>
          <a:p>
            <a:pPr algn="r"/>
            <a:br>
              <a:rPr lang="en-US" sz="1600" dirty="0">
                <a:solidFill>
                  <a:srgbClr val="FFFFFF"/>
                </a:solidFill>
              </a:rPr>
            </a:br>
            <a:r>
              <a:rPr lang="en-US" sz="1600" dirty="0">
                <a:solidFill>
                  <a:srgbClr val="FFFFFF"/>
                </a:solidFill>
              </a:rPr>
              <a:t>Andy Roberts </a:t>
            </a:r>
            <a:br>
              <a:rPr lang="en-US" sz="1600" dirty="0">
                <a:solidFill>
                  <a:srgbClr val="FFFFFF"/>
                </a:solidFill>
              </a:rPr>
            </a:br>
            <a:r>
              <a:rPr lang="en-US" sz="1600" dirty="0">
                <a:solidFill>
                  <a:srgbClr val="FFFFFF"/>
                </a:solidFill>
              </a:rPr>
              <a:t>Data Platform Architect</a:t>
            </a:r>
            <a:br>
              <a:rPr lang="en-US" sz="1600" dirty="0">
                <a:solidFill>
                  <a:srgbClr val="FFFFFF"/>
                </a:solidFill>
              </a:rPr>
            </a:br>
            <a:r>
              <a:rPr lang="en-US" sz="1600" dirty="0">
                <a:solidFill>
                  <a:srgbClr val="FFFFFF"/>
                </a:solidFill>
              </a:rPr>
              <a:t>Microsoft</a:t>
            </a:r>
          </a:p>
        </p:txBody>
      </p:sp>
      <p:cxnSp>
        <p:nvCxnSpPr>
          <p:cNvPr id="10" name="Straight Connector 9">
            <a:extLst>
              <a:ext uri="{FF2B5EF4-FFF2-40B4-BE49-F238E27FC236}">
                <a16:creationId xmlns:a16="http://schemas.microsoft.com/office/drawing/2014/main" id="{0686AD50-C6DC-4D98-A467-9AC1F3C2D8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0880" y="4424906"/>
            <a:ext cx="365760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1208F6-8B1C-4098-9388-150BC8E44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452" y="476778"/>
            <a:ext cx="3864383" cy="5920653"/>
          </a:xfrm>
          <a:prstGeom prst="rect">
            <a:avLst/>
          </a:prstGeom>
          <a:solidFill>
            <a:srgbClr val="A6A6A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824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23E62A-B32C-4C7C-BD36-AF67CDE6C621}"/>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Data Warehouse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036764-84BC-4112-9B24-FA830B0301AB}"/>
              </a:ext>
            </a:extLst>
          </p:cNvPr>
          <p:cNvSpPr>
            <a:spLocks noGrp="1"/>
          </p:cNvSpPr>
          <p:nvPr>
            <p:ph idx="1"/>
          </p:nvPr>
        </p:nvSpPr>
        <p:spPr>
          <a:xfrm>
            <a:off x="4976031" y="963877"/>
            <a:ext cx="6377769" cy="4930246"/>
          </a:xfrm>
        </p:spPr>
        <p:txBody>
          <a:bodyPr anchor="ctr">
            <a:normAutofit/>
          </a:bodyPr>
          <a:lstStyle/>
          <a:p>
            <a:r>
              <a:rPr lang="en-US" sz="2400" dirty="0"/>
              <a:t>Azure Data Warehouse Gen2</a:t>
            </a:r>
          </a:p>
          <a:p>
            <a:r>
              <a:rPr lang="en-US" sz="2400" dirty="0"/>
              <a:t>Snowflake</a:t>
            </a:r>
          </a:p>
          <a:p>
            <a:pPr marL="0" indent="0">
              <a:buNone/>
            </a:pPr>
            <a:endParaRPr lang="en-US" sz="2400" dirty="0"/>
          </a:p>
        </p:txBody>
      </p:sp>
    </p:spTree>
    <p:extLst>
      <p:ext uri="{BB962C8B-B14F-4D97-AF65-F5344CB8AC3E}">
        <p14:creationId xmlns:p14="http://schemas.microsoft.com/office/powerpoint/2010/main" val="116489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a:extLst>
              <a:ext uri="{FF2B5EF4-FFF2-40B4-BE49-F238E27FC236}">
                <a16:creationId xmlns:a16="http://schemas.microsoft.com/office/drawing/2014/main" id="{987FD8FD-B1E9-450C-B592-BBCE34EF41EC}"/>
              </a:ext>
            </a:extLst>
          </p:cNvPr>
          <p:cNvSpPr/>
          <p:nvPr/>
        </p:nvSpPr>
        <p:spPr bwMode="auto">
          <a:xfrm>
            <a:off x="1067097" y="3434548"/>
            <a:ext cx="10287000" cy="2571750"/>
          </a:xfrm>
          <a:prstGeom prst="flowChartProcess">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6" name="Trapezoid 15">
            <a:extLst>
              <a:ext uri="{FF2B5EF4-FFF2-40B4-BE49-F238E27FC236}">
                <a16:creationId xmlns:a16="http://schemas.microsoft.com/office/drawing/2014/main" id="{0CD9297B-1894-4CE6-B2AF-6BC7ACCBBFE2}"/>
              </a:ext>
            </a:extLst>
          </p:cNvPr>
          <p:cNvSpPr/>
          <p:nvPr/>
        </p:nvSpPr>
        <p:spPr bwMode="auto">
          <a:xfrm>
            <a:off x="7537264" y="4148923"/>
            <a:ext cx="1102208" cy="500063"/>
          </a:xfrm>
          <a:prstGeom prst="trapezoid">
            <a:avLst>
              <a:gd name="adj" fmla="val 54958"/>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 name="Rectangle: Rounded Corners 16">
            <a:extLst>
              <a:ext uri="{FF2B5EF4-FFF2-40B4-BE49-F238E27FC236}">
                <a16:creationId xmlns:a16="http://schemas.microsoft.com/office/drawing/2014/main" id="{3F238B44-7681-4211-8580-9928D6E7B0AF}"/>
              </a:ext>
            </a:extLst>
          </p:cNvPr>
          <p:cNvSpPr/>
          <p:nvPr/>
        </p:nvSpPr>
        <p:spPr bwMode="auto">
          <a:xfrm>
            <a:off x="3342011" y="4697034"/>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 name="Rectangle: Rounded Corners 17">
            <a:extLst>
              <a:ext uri="{FF2B5EF4-FFF2-40B4-BE49-F238E27FC236}">
                <a16:creationId xmlns:a16="http://schemas.microsoft.com/office/drawing/2014/main" id="{89E1E499-F36E-4463-9DC5-597C13994FE0}"/>
              </a:ext>
            </a:extLst>
          </p:cNvPr>
          <p:cNvSpPr/>
          <p:nvPr/>
        </p:nvSpPr>
        <p:spPr bwMode="auto">
          <a:xfrm>
            <a:off x="3199136" y="4554159"/>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 name="Title 1">
            <a:extLst>
              <a:ext uri="{FF2B5EF4-FFF2-40B4-BE49-F238E27FC236}">
                <a16:creationId xmlns:a16="http://schemas.microsoft.com/office/drawing/2014/main" id="{05F4643A-5683-48F3-B7E7-F1C6DC1E4AA2}"/>
              </a:ext>
            </a:extLst>
          </p:cNvPr>
          <p:cNvSpPr>
            <a:spLocks noGrp="1"/>
          </p:cNvSpPr>
          <p:nvPr>
            <p:ph type="title"/>
          </p:nvPr>
        </p:nvSpPr>
        <p:spPr>
          <a:xfrm>
            <a:off x="352153" y="-38829"/>
            <a:ext cx="10515600" cy="1325563"/>
          </a:xfrm>
        </p:spPr>
        <p:txBody>
          <a:bodyPr/>
          <a:lstStyle/>
          <a:p>
            <a:r>
              <a:rPr lang="en-GB" sz="3750" dirty="0"/>
              <a:t>Azure DW </a:t>
            </a:r>
            <a:br>
              <a:rPr lang="en-GB" sz="3750" dirty="0"/>
            </a:br>
            <a:r>
              <a:rPr lang="en-GB" sz="3750" dirty="0"/>
              <a:t>Compute Optimized Gen 1 </a:t>
            </a:r>
            <a:endParaRPr lang="en-GB" sz="2625" i="1" dirty="0"/>
          </a:p>
        </p:txBody>
      </p:sp>
      <p:sp>
        <p:nvSpPr>
          <p:cNvPr id="20" name="TextBox 19">
            <a:extLst>
              <a:ext uri="{FF2B5EF4-FFF2-40B4-BE49-F238E27FC236}">
                <a16:creationId xmlns:a16="http://schemas.microsoft.com/office/drawing/2014/main" id="{C8A3DC50-B5B1-4A7B-8512-9B3B5E3218E3}"/>
              </a:ext>
            </a:extLst>
          </p:cNvPr>
          <p:cNvSpPr txBox="1"/>
          <p:nvPr/>
        </p:nvSpPr>
        <p:spPr>
          <a:xfrm rot="16200000">
            <a:off x="26107" y="2316925"/>
            <a:ext cx="1493358" cy="588623"/>
          </a:xfrm>
          <a:prstGeom prst="rect">
            <a:avLst/>
          </a:prstGeom>
          <a:noFill/>
        </p:spPr>
        <p:txBody>
          <a:bodyPr wrap="none" lIns="171450" tIns="137160" rIns="171450" bIns="137160" rtlCol="0">
            <a:spAutoFit/>
          </a:bodyPr>
          <a:lstStyle/>
          <a:p>
            <a:pPr>
              <a:lnSpc>
                <a:spcPct val="90000"/>
              </a:lnSpc>
              <a:spcAft>
                <a:spcPts val="563"/>
              </a:spcAft>
            </a:pPr>
            <a:r>
              <a:rPr lang="en-US" sz="2250" dirty="0"/>
              <a:t>Compute</a:t>
            </a:r>
            <a:endParaRPr lang="en-GB" sz="2250" dirty="0"/>
          </a:p>
        </p:txBody>
      </p:sp>
      <p:sp>
        <p:nvSpPr>
          <p:cNvPr id="21" name="TextBox 20">
            <a:extLst>
              <a:ext uri="{FF2B5EF4-FFF2-40B4-BE49-F238E27FC236}">
                <a16:creationId xmlns:a16="http://schemas.microsoft.com/office/drawing/2014/main" id="{2E75CEEA-84AF-48A2-89E2-8DD49C15D813}"/>
              </a:ext>
            </a:extLst>
          </p:cNvPr>
          <p:cNvSpPr txBox="1"/>
          <p:nvPr/>
        </p:nvSpPr>
        <p:spPr>
          <a:xfrm rot="16200000">
            <a:off x="-513090" y="4426113"/>
            <a:ext cx="2571752" cy="588623"/>
          </a:xfrm>
          <a:prstGeom prst="rect">
            <a:avLst/>
          </a:prstGeom>
          <a:noFill/>
        </p:spPr>
        <p:txBody>
          <a:bodyPr wrap="square" lIns="171450" tIns="137160" rIns="171450" bIns="137160" rtlCol="0">
            <a:spAutoFit/>
          </a:bodyPr>
          <a:lstStyle/>
          <a:p>
            <a:pPr algn="ctr">
              <a:lnSpc>
                <a:spcPct val="90000"/>
              </a:lnSpc>
              <a:spcAft>
                <a:spcPts val="563"/>
              </a:spcAft>
            </a:pPr>
            <a:r>
              <a:rPr lang="en-US" sz="2250" dirty="0"/>
              <a:t>Remote Storage</a:t>
            </a:r>
            <a:endParaRPr lang="en-GB" sz="2250" dirty="0"/>
          </a:p>
        </p:txBody>
      </p:sp>
      <p:sp>
        <p:nvSpPr>
          <p:cNvPr id="22" name="Rectangle 21">
            <a:extLst>
              <a:ext uri="{FF2B5EF4-FFF2-40B4-BE49-F238E27FC236}">
                <a16:creationId xmlns:a16="http://schemas.microsoft.com/office/drawing/2014/main" id="{93A8DE63-E2CD-4B09-92D3-81F9775B58C1}"/>
              </a:ext>
            </a:extLst>
          </p:cNvPr>
          <p:cNvSpPr/>
          <p:nvPr/>
        </p:nvSpPr>
        <p:spPr bwMode="auto">
          <a:xfrm>
            <a:off x="5227596" y="2077236"/>
            <a:ext cx="2400300" cy="1114425"/>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53A39C0E-FC03-4E11-9D92-4D188656831A}"/>
              </a:ext>
            </a:extLst>
          </p:cNvPr>
          <p:cNvSpPr/>
          <p:nvPr/>
        </p:nvSpPr>
        <p:spPr bwMode="auto">
          <a:xfrm>
            <a:off x="5356183" y="2168399"/>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BF6A9578-262E-446C-8C41-499B43F86BDE}"/>
              </a:ext>
            </a:extLst>
          </p:cNvPr>
          <p:cNvSpPr/>
          <p:nvPr/>
        </p:nvSpPr>
        <p:spPr bwMode="auto">
          <a:xfrm>
            <a:off x="6470608" y="2168399"/>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25" name="Rectangle 24">
            <a:extLst>
              <a:ext uri="{FF2B5EF4-FFF2-40B4-BE49-F238E27FC236}">
                <a16:creationId xmlns:a16="http://schemas.microsoft.com/office/drawing/2014/main" id="{B9AE22C6-7519-4885-B1CF-66DF8661F966}"/>
              </a:ext>
            </a:extLst>
          </p:cNvPr>
          <p:cNvSpPr/>
          <p:nvPr/>
        </p:nvSpPr>
        <p:spPr bwMode="auto">
          <a:xfrm>
            <a:off x="5356183" y="2662901"/>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SSD </a:t>
            </a:r>
            <a:r>
              <a:rPr lang="en-US" sz="1875" dirty="0" err="1">
                <a:gradFill>
                  <a:gsLst>
                    <a:gs pos="0">
                      <a:srgbClr val="FFFFFF"/>
                    </a:gs>
                    <a:gs pos="100000">
                      <a:srgbClr val="FFFFFF"/>
                    </a:gs>
                  </a:gsLst>
                  <a:lin ang="5400000" scaled="0"/>
                </a:gradFill>
              </a:rPr>
              <a:t>Tempdb</a:t>
            </a:r>
            <a:endParaRPr lang="en-GB" sz="1875" dirty="0">
              <a:gradFill>
                <a:gsLst>
                  <a:gs pos="0">
                    <a:srgbClr val="FFFFFF"/>
                  </a:gs>
                  <a:gs pos="100000">
                    <a:srgbClr val="FFFFFF"/>
                  </a:gs>
                </a:gsLst>
                <a:lin ang="5400000" scaled="0"/>
              </a:gradFill>
            </a:endParaRPr>
          </a:p>
        </p:txBody>
      </p:sp>
      <p:sp>
        <p:nvSpPr>
          <p:cNvPr id="26" name="Rectangle 25">
            <a:extLst>
              <a:ext uri="{FF2B5EF4-FFF2-40B4-BE49-F238E27FC236}">
                <a16:creationId xmlns:a16="http://schemas.microsoft.com/office/drawing/2014/main" id="{85E483A1-2DCF-47A3-B43F-B14443060784}"/>
              </a:ext>
            </a:extLst>
          </p:cNvPr>
          <p:cNvSpPr/>
          <p:nvPr/>
        </p:nvSpPr>
        <p:spPr bwMode="auto">
          <a:xfrm>
            <a:off x="8445119" y="2079112"/>
            <a:ext cx="2400300" cy="1114425"/>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 name="Rectangle 26">
            <a:extLst>
              <a:ext uri="{FF2B5EF4-FFF2-40B4-BE49-F238E27FC236}">
                <a16:creationId xmlns:a16="http://schemas.microsoft.com/office/drawing/2014/main" id="{1FAA2DFB-A274-4E53-B010-5933BB3C9021}"/>
              </a:ext>
            </a:extLst>
          </p:cNvPr>
          <p:cNvSpPr/>
          <p:nvPr/>
        </p:nvSpPr>
        <p:spPr bwMode="auto">
          <a:xfrm>
            <a:off x="8573707" y="2170275"/>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28" name="Rectangle 27">
            <a:extLst>
              <a:ext uri="{FF2B5EF4-FFF2-40B4-BE49-F238E27FC236}">
                <a16:creationId xmlns:a16="http://schemas.microsoft.com/office/drawing/2014/main" id="{C4344E17-E49E-4A7A-9F4C-154B67E503A2}"/>
              </a:ext>
            </a:extLst>
          </p:cNvPr>
          <p:cNvSpPr/>
          <p:nvPr/>
        </p:nvSpPr>
        <p:spPr bwMode="auto">
          <a:xfrm>
            <a:off x="9688132" y="2170275"/>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29" name="Rectangle 28">
            <a:extLst>
              <a:ext uri="{FF2B5EF4-FFF2-40B4-BE49-F238E27FC236}">
                <a16:creationId xmlns:a16="http://schemas.microsoft.com/office/drawing/2014/main" id="{D1EC21E8-1EFD-44D3-A191-F662AB929270}"/>
              </a:ext>
            </a:extLst>
          </p:cNvPr>
          <p:cNvSpPr/>
          <p:nvPr/>
        </p:nvSpPr>
        <p:spPr bwMode="auto">
          <a:xfrm>
            <a:off x="8573707" y="2664777"/>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SSD </a:t>
            </a:r>
            <a:r>
              <a:rPr lang="en-US" sz="1875" dirty="0" err="1">
                <a:gradFill>
                  <a:gsLst>
                    <a:gs pos="0">
                      <a:srgbClr val="FFFFFF"/>
                    </a:gs>
                    <a:gs pos="100000">
                      <a:srgbClr val="FFFFFF"/>
                    </a:gs>
                  </a:gsLst>
                  <a:lin ang="5400000" scaled="0"/>
                </a:gradFill>
              </a:rPr>
              <a:t>Tempdb</a:t>
            </a:r>
            <a:endParaRPr lang="en-GB" sz="1875" dirty="0">
              <a:gradFill>
                <a:gsLst>
                  <a:gs pos="0">
                    <a:srgbClr val="FFFFFF"/>
                  </a:gs>
                  <a:gs pos="100000">
                    <a:srgbClr val="FFFFFF"/>
                  </a:gs>
                </a:gsLst>
                <a:lin ang="5400000" scaled="0"/>
              </a:gradFill>
            </a:endParaRPr>
          </a:p>
        </p:txBody>
      </p:sp>
      <p:cxnSp>
        <p:nvCxnSpPr>
          <p:cNvPr id="30" name="Straight Connector 29">
            <a:extLst>
              <a:ext uri="{FF2B5EF4-FFF2-40B4-BE49-F238E27FC236}">
                <a16:creationId xmlns:a16="http://schemas.microsoft.com/office/drawing/2014/main" id="{0502A82B-247B-4A63-9B4A-8F929C6EC5EA}"/>
              </a:ext>
            </a:extLst>
          </p:cNvPr>
          <p:cNvCxnSpPr/>
          <p:nvPr/>
        </p:nvCxnSpPr>
        <p:spPr>
          <a:xfrm>
            <a:off x="1067097" y="3291673"/>
            <a:ext cx="10287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0226220-9D15-4BCF-ADA3-4CBB2C923636}"/>
              </a:ext>
            </a:extLst>
          </p:cNvPr>
          <p:cNvGrpSpPr/>
          <p:nvPr/>
        </p:nvGrpSpPr>
        <p:grpSpPr>
          <a:xfrm>
            <a:off x="1220609" y="3572873"/>
            <a:ext cx="10013798" cy="628650"/>
            <a:chOff x="895582" y="3187608"/>
            <a:chExt cx="10681385" cy="670560"/>
          </a:xfrm>
          <a:solidFill>
            <a:srgbClr val="FFB900"/>
          </a:solidFill>
        </p:grpSpPr>
        <p:sp>
          <p:nvSpPr>
            <p:cNvPr id="32" name="Cylinder 31">
              <a:extLst>
                <a:ext uri="{FF2B5EF4-FFF2-40B4-BE49-F238E27FC236}">
                  <a16:creationId xmlns:a16="http://schemas.microsoft.com/office/drawing/2014/main" id="{77414F51-11AF-44BB-B234-0041E91C65C6}"/>
                </a:ext>
              </a:extLst>
            </p:cNvPr>
            <p:cNvSpPr/>
            <p:nvPr/>
          </p:nvSpPr>
          <p:spPr bwMode="auto">
            <a:xfrm>
              <a:off x="89558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3" name="Cylinder 32">
              <a:extLst>
                <a:ext uri="{FF2B5EF4-FFF2-40B4-BE49-F238E27FC236}">
                  <a16:creationId xmlns:a16="http://schemas.microsoft.com/office/drawing/2014/main" id="{EB559F4A-EA78-4699-8C30-13D02C576216}"/>
                </a:ext>
              </a:extLst>
            </p:cNvPr>
            <p:cNvSpPr/>
            <p:nvPr/>
          </p:nvSpPr>
          <p:spPr bwMode="auto">
            <a:xfrm>
              <a:off x="142246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4" name="Cylinder 33">
              <a:extLst>
                <a:ext uri="{FF2B5EF4-FFF2-40B4-BE49-F238E27FC236}">
                  <a16:creationId xmlns:a16="http://schemas.microsoft.com/office/drawing/2014/main" id="{C32C2A7E-03EE-4EE5-8EC2-19F8ED1A6755}"/>
                </a:ext>
              </a:extLst>
            </p:cNvPr>
            <p:cNvSpPr/>
            <p:nvPr/>
          </p:nvSpPr>
          <p:spPr bwMode="auto">
            <a:xfrm>
              <a:off x="194935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5" name="Cylinder 34">
              <a:extLst>
                <a:ext uri="{FF2B5EF4-FFF2-40B4-BE49-F238E27FC236}">
                  <a16:creationId xmlns:a16="http://schemas.microsoft.com/office/drawing/2014/main" id="{79CAC9E5-B2D7-4FD0-9106-AFCD5D158DA0}"/>
                </a:ext>
              </a:extLst>
            </p:cNvPr>
            <p:cNvSpPr/>
            <p:nvPr/>
          </p:nvSpPr>
          <p:spPr bwMode="auto">
            <a:xfrm>
              <a:off x="247624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6" name="Cylinder 35">
              <a:extLst>
                <a:ext uri="{FF2B5EF4-FFF2-40B4-BE49-F238E27FC236}">
                  <a16:creationId xmlns:a16="http://schemas.microsoft.com/office/drawing/2014/main" id="{EFE8CD13-4D18-475C-B235-F205DD5897FF}"/>
                </a:ext>
              </a:extLst>
            </p:cNvPr>
            <p:cNvSpPr/>
            <p:nvPr/>
          </p:nvSpPr>
          <p:spPr bwMode="auto">
            <a:xfrm>
              <a:off x="353001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7" name="Cylinder 36">
              <a:extLst>
                <a:ext uri="{FF2B5EF4-FFF2-40B4-BE49-F238E27FC236}">
                  <a16:creationId xmlns:a16="http://schemas.microsoft.com/office/drawing/2014/main" id="{8708456A-A5C9-4C41-94E6-1EF27726BE2A}"/>
                </a:ext>
              </a:extLst>
            </p:cNvPr>
            <p:cNvSpPr/>
            <p:nvPr/>
          </p:nvSpPr>
          <p:spPr bwMode="auto">
            <a:xfrm>
              <a:off x="300312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8" name="Cylinder 37">
              <a:extLst>
                <a:ext uri="{FF2B5EF4-FFF2-40B4-BE49-F238E27FC236}">
                  <a16:creationId xmlns:a16="http://schemas.microsoft.com/office/drawing/2014/main" id="{C52546A4-00B3-456B-900C-B409121113B4}"/>
                </a:ext>
              </a:extLst>
            </p:cNvPr>
            <p:cNvSpPr/>
            <p:nvPr/>
          </p:nvSpPr>
          <p:spPr bwMode="auto">
            <a:xfrm>
              <a:off x="405689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39" name="Cylinder 38">
              <a:extLst>
                <a:ext uri="{FF2B5EF4-FFF2-40B4-BE49-F238E27FC236}">
                  <a16:creationId xmlns:a16="http://schemas.microsoft.com/office/drawing/2014/main" id="{EB41C125-D5DF-4574-93C7-5B80D5C53009}"/>
                </a:ext>
              </a:extLst>
            </p:cNvPr>
            <p:cNvSpPr/>
            <p:nvPr/>
          </p:nvSpPr>
          <p:spPr bwMode="auto">
            <a:xfrm>
              <a:off x="458378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0" name="Cylinder 39">
              <a:extLst>
                <a:ext uri="{FF2B5EF4-FFF2-40B4-BE49-F238E27FC236}">
                  <a16:creationId xmlns:a16="http://schemas.microsoft.com/office/drawing/2014/main" id="{E3336048-D8A6-46B6-8D86-469300D23654}"/>
                </a:ext>
              </a:extLst>
            </p:cNvPr>
            <p:cNvSpPr/>
            <p:nvPr/>
          </p:nvSpPr>
          <p:spPr bwMode="auto">
            <a:xfrm>
              <a:off x="5637553"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1" name="Cylinder 40">
              <a:extLst>
                <a:ext uri="{FF2B5EF4-FFF2-40B4-BE49-F238E27FC236}">
                  <a16:creationId xmlns:a16="http://schemas.microsoft.com/office/drawing/2014/main" id="{E9BB034B-00D4-4559-AA28-BCE9333046D7}"/>
                </a:ext>
              </a:extLst>
            </p:cNvPr>
            <p:cNvSpPr/>
            <p:nvPr/>
          </p:nvSpPr>
          <p:spPr bwMode="auto">
            <a:xfrm>
              <a:off x="511067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2" name="Cylinder 41">
              <a:extLst>
                <a:ext uri="{FF2B5EF4-FFF2-40B4-BE49-F238E27FC236}">
                  <a16:creationId xmlns:a16="http://schemas.microsoft.com/office/drawing/2014/main" id="{2157BAC5-D53C-4A4A-92F6-A690BB016D6A}"/>
                </a:ext>
              </a:extLst>
            </p:cNvPr>
            <p:cNvSpPr/>
            <p:nvPr/>
          </p:nvSpPr>
          <p:spPr bwMode="auto">
            <a:xfrm>
              <a:off x="616443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3" name="Cylinder 42">
              <a:extLst>
                <a:ext uri="{FF2B5EF4-FFF2-40B4-BE49-F238E27FC236}">
                  <a16:creationId xmlns:a16="http://schemas.microsoft.com/office/drawing/2014/main" id="{7E7181EA-F5F2-4644-85C6-696C3A088653}"/>
                </a:ext>
              </a:extLst>
            </p:cNvPr>
            <p:cNvSpPr/>
            <p:nvPr/>
          </p:nvSpPr>
          <p:spPr bwMode="auto">
            <a:xfrm>
              <a:off x="669132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4" name="Cylinder 43">
              <a:extLst>
                <a:ext uri="{FF2B5EF4-FFF2-40B4-BE49-F238E27FC236}">
                  <a16:creationId xmlns:a16="http://schemas.microsoft.com/office/drawing/2014/main" id="{019EFD82-1DAC-4D13-9529-C92EB01637C4}"/>
                </a:ext>
              </a:extLst>
            </p:cNvPr>
            <p:cNvSpPr/>
            <p:nvPr/>
          </p:nvSpPr>
          <p:spPr bwMode="auto">
            <a:xfrm>
              <a:off x="721820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5" name="Cylinder 44">
              <a:extLst>
                <a:ext uri="{FF2B5EF4-FFF2-40B4-BE49-F238E27FC236}">
                  <a16:creationId xmlns:a16="http://schemas.microsoft.com/office/drawing/2014/main" id="{F4AB119F-12EE-4CD4-ABC3-3822E83DCFF4}"/>
                </a:ext>
              </a:extLst>
            </p:cNvPr>
            <p:cNvSpPr/>
            <p:nvPr/>
          </p:nvSpPr>
          <p:spPr bwMode="auto">
            <a:xfrm>
              <a:off x="774509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6" name="Cylinder 45">
              <a:extLst>
                <a:ext uri="{FF2B5EF4-FFF2-40B4-BE49-F238E27FC236}">
                  <a16:creationId xmlns:a16="http://schemas.microsoft.com/office/drawing/2014/main" id="{41243DA2-01DA-4C15-8044-F4E1013E1A14}"/>
                </a:ext>
              </a:extLst>
            </p:cNvPr>
            <p:cNvSpPr/>
            <p:nvPr/>
          </p:nvSpPr>
          <p:spPr bwMode="auto">
            <a:xfrm>
              <a:off x="879886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7" name="Cylinder 46">
              <a:extLst>
                <a:ext uri="{FF2B5EF4-FFF2-40B4-BE49-F238E27FC236}">
                  <a16:creationId xmlns:a16="http://schemas.microsoft.com/office/drawing/2014/main" id="{2832EA14-3533-4E54-8D1D-E1ACBDF8A711}"/>
                </a:ext>
              </a:extLst>
            </p:cNvPr>
            <p:cNvSpPr/>
            <p:nvPr/>
          </p:nvSpPr>
          <p:spPr bwMode="auto">
            <a:xfrm>
              <a:off x="827198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8" name="Cylinder 47">
              <a:extLst>
                <a:ext uri="{FF2B5EF4-FFF2-40B4-BE49-F238E27FC236}">
                  <a16:creationId xmlns:a16="http://schemas.microsoft.com/office/drawing/2014/main" id="{282000A8-E5C5-4953-8C93-B1BD494B1C0D}"/>
                </a:ext>
              </a:extLst>
            </p:cNvPr>
            <p:cNvSpPr/>
            <p:nvPr/>
          </p:nvSpPr>
          <p:spPr bwMode="auto">
            <a:xfrm>
              <a:off x="932575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49" name="Cylinder 48">
              <a:extLst>
                <a:ext uri="{FF2B5EF4-FFF2-40B4-BE49-F238E27FC236}">
                  <a16:creationId xmlns:a16="http://schemas.microsoft.com/office/drawing/2014/main" id="{3AC9F83D-D2EF-4C59-B4C6-65DB44C9160F}"/>
                </a:ext>
              </a:extLst>
            </p:cNvPr>
            <p:cNvSpPr/>
            <p:nvPr/>
          </p:nvSpPr>
          <p:spPr bwMode="auto">
            <a:xfrm>
              <a:off x="985263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0" name="Cylinder 49">
              <a:extLst>
                <a:ext uri="{FF2B5EF4-FFF2-40B4-BE49-F238E27FC236}">
                  <a16:creationId xmlns:a16="http://schemas.microsoft.com/office/drawing/2014/main" id="{C4584430-EEFF-4EE6-BCE1-BA378E1F5870}"/>
                </a:ext>
              </a:extLst>
            </p:cNvPr>
            <p:cNvSpPr/>
            <p:nvPr/>
          </p:nvSpPr>
          <p:spPr bwMode="auto">
            <a:xfrm>
              <a:off x="10906407"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1" name="Cylinder 50">
              <a:extLst>
                <a:ext uri="{FF2B5EF4-FFF2-40B4-BE49-F238E27FC236}">
                  <a16:creationId xmlns:a16="http://schemas.microsoft.com/office/drawing/2014/main" id="{364DCFEA-7BC8-4E13-A714-F8A193066079}"/>
                </a:ext>
              </a:extLst>
            </p:cNvPr>
            <p:cNvSpPr/>
            <p:nvPr/>
          </p:nvSpPr>
          <p:spPr bwMode="auto">
            <a:xfrm>
              <a:off x="1037952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2" name="Cylinder 51">
              <a:extLst>
                <a:ext uri="{FF2B5EF4-FFF2-40B4-BE49-F238E27FC236}">
                  <a16:creationId xmlns:a16="http://schemas.microsoft.com/office/drawing/2014/main" id="{0DEC2A92-EBF9-4C74-A662-3769EBB2866E}"/>
                </a:ext>
              </a:extLst>
            </p:cNvPr>
            <p:cNvSpPr/>
            <p:nvPr/>
          </p:nvSpPr>
          <p:spPr bwMode="auto">
            <a:xfrm>
              <a:off x="104798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3" name="Cylinder 52">
              <a:extLst>
                <a:ext uri="{FF2B5EF4-FFF2-40B4-BE49-F238E27FC236}">
                  <a16:creationId xmlns:a16="http://schemas.microsoft.com/office/drawing/2014/main" id="{00A73608-D827-4AA5-9829-30F65ECB8444}"/>
                </a:ext>
              </a:extLst>
            </p:cNvPr>
            <p:cNvSpPr/>
            <p:nvPr/>
          </p:nvSpPr>
          <p:spPr bwMode="auto">
            <a:xfrm>
              <a:off x="157486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4" name="Cylinder 53">
              <a:extLst>
                <a:ext uri="{FF2B5EF4-FFF2-40B4-BE49-F238E27FC236}">
                  <a16:creationId xmlns:a16="http://schemas.microsoft.com/office/drawing/2014/main" id="{3193B35C-FD46-4F36-9705-34154C83B930}"/>
                </a:ext>
              </a:extLst>
            </p:cNvPr>
            <p:cNvSpPr/>
            <p:nvPr/>
          </p:nvSpPr>
          <p:spPr bwMode="auto">
            <a:xfrm>
              <a:off x="210175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5" name="Cylinder 54">
              <a:extLst>
                <a:ext uri="{FF2B5EF4-FFF2-40B4-BE49-F238E27FC236}">
                  <a16:creationId xmlns:a16="http://schemas.microsoft.com/office/drawing/2014/main" id="{2F006C9C-496D-4797-85CF-A49BE68389B9}"/>
                </a:ext>
              </a:extLst>
            </p:cNvPr>
            <p:cNvSpPr/>
            <p:nvPr/>
          </p:nvSpPr>
          <p:spPr bwMode="auto">
            <a:xfrm>
              <a:off x="262864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6" name="Cylinder 55">
              <a:extLst>
                <a:ext uri="{FF2B5EF4-FFF2-40B4-BE49-F238E27FC236}">
                  <a16:creationId xmlns:a16="http://schemas.microsoft.com/office/drawing/2014/main" id="{276B44CE-3EFA-44F7-9309-D7B93D42F711}"/>
                </a:ext>
              </a:extLst>
            </p:cNvPr>
            <p:cNvSpPr/>
            <p:nvPr/>
          </p:nvSpPr>
          <p:spPr bwMode="auto">
            <a:xfrm>
              <a:off x="368241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7" name="Cylinder 56">
              <a:extLst>
                <a:ext uri="{FF2B5EF4-FFF2-40B4-BE49-F238E27FC236}">
                  <a16:creationId xmlns:a16="http://schemas.microsoft.com/office/drawing/2014/main" id="{F3FA3284-C86A-4003-8A8E-D1D0D0D253BD}"/>
                </a:ext>
              </a:extLst>
            </p:cNvPr>
            <p:cNvSpPr/>
            <p:nvPr/>
          </p:nvSpPr>
          <p:spPr bwMode="auto">
            <a:xfrm>
              <a:off x="315552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8" name="Cylinder 57">
              <a:extLst>
                <a:ext uri="{FF2B5EF4-FFF2-40B4-BE49-F238E27FC236}">
                  <a16:creationId xmlns:a16="http://schemas.microsoft.com/office/drawing/2014/main" id="{32F6D9AC-9E35-4815-9C8A-8FD8D7BDEF56}"/>
                </a:ext>
              </a:extLst>
            </p:cNvPr>
            <p:cNvSpPr/>
            <p:nvPr/>
          </p:nvSpPr>
          <p:spPr bwMode="auto">
            <a:xfrm>
              <a:off x="420929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59" name="Cylinder 58">
              <a:extLst>
                <a:ext uri="{FF2B5EF4-FFF2-40B4-BE49-F238E27FC236}">
                  <a16:creationId xmlns:a16="http://schemas.microsoft.com/office/drawing/2014/main" id="{0DCA10BC-6013-4F6C-9354-E8C9B46BE3E9}"/>
                </a:ext>
              </a:extLst>
            </p:cNvPr>
            <p:cNvSpPr/>
            <p:nvPr/>
          </p:nvSpPr>
          <p:spPr bwMode="auto">
            <a:xfrm>
              <a:off x="473618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0" name="Cylinder 59">
              <a:extLst>
                <a:ext uri="{FF2B5EF4-FFF2-40B4-BE49-F238E27FC236}">
                  <a16:creationId xmlns:a16="http://schemas.microsoft.com/office/drawing/2014/main" id="{73B935B4-2846-4977-A5E1-3FACF7918D8E}"/>
                </a:ext>
              </a:extLst>
            </p:cNvPr>
            <p:cNvSpPr/>
            <p:nvPr/>
          </p:nvSpPr>
          <p:spPr bwMode="auto">
            <a:xfrm>
              <a:off x="5789953"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1" name="Cylinder 60">
              <a:extLst>
                <a:ext uri="{FF2B5EF4-FFF2-40B4-BE49-F238E27FC236}">
                  <a16:creationId xmlns:a16="http://schemas.microsoft.com/office/drawing/2014/main" id="{78DE91B9-38B6-49BA-BE3E-336B4D7FF2D3}"/>
                </a:ext>
              </a:extLst>
            </p:cNvPr>
            <p:cNvSpPr/>
            <p:nvPr/>
          </p:nvSpPr>
          <p:spPr bwMode="auto">
            <a:xfrm>
              <a:off x="526307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2" name="Cylinder 61">
              <a:extLst>
                <a:ext uri="{FF2B5EF4-FFF2-40B4-BE49-F238E27FC236}">
                  <a16:creationId xmlns:a16="http://schemas.microsoft.com/office/drawing/2014/main" id="{3337795F-6746-4E4D-8B3E-6661B9CF9758}"/>
                </a:ext>
              </a:extLst>
            </p:cNvPr>
            <p:cNvSpPr/>
            <p:nvPr/>
          </p:nvSpPr>
          <p:spPr bwMode="auto">
            <a:xfrm>
              <a:off x="631683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3" name="Cylinder 62">
              <a:extLst>
                <a:ext uri="{FF2B5EF4-FFF2-40B4-BE49-F238E27FC236}">
                  <a16:creationId xmlns:a16="http://schemas.microsoft.com/office/drawing/2014/main" id="{155105BC-01D7-4898-8242-DCB422E5CB28}"/>
                </a:ext>
              </a:extLst>
            </p:cNvPr>
            <p:cNvSpPr/>
            <p:nvPr/>
          </p:nvSpPr>
          <p:spPr bwMode="auto">
            <a:xfrm>
              <a:off x="684372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4" name="Cylinder 63">
              <a:extLst>
                <a:ext uri="{FF2B5EF4-FFF2-40B4-BE49-F238E27FC236}">
                  <a16:creationId xmlns:a16="http://schemas.microsoft.com/office/drawing/2014/main" id="{E5480C9F-3EB3-4E27-8D9D-250A13F48E9C}"/>
                </a:ext>
              </a:extLst>
            </p:cNvPr>
            <p:cNvSpPr/>
            <p:nvPr/>
          </p:nvSpPr>
          <p:spPr bwMode="auto">
            <a:xfrm>
              <a:off x="737060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5" name="Cylinder 64">
              <a:extLst>
                <a:ext uri="{FF2B5EF4-FFF2-40B4-BE49-F238E27FC236}">
                  <a16:creationId xmlns:a16="http://schemas.microsoft.com/office/drawing/2014/main" id="{1E45B32A-5190-4100-A6C9-6BC778E9B533}"/>
                </a:ext>
              </a:extLst>
            </p:cNvPr>
            <p:cNvSpPr/>
            <p:nvPr/>
          </p:nvSpPr>
          <p:spPr bwMode="auto">
            <a:xfrm>
              <a:off x="789749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6" name="Cylinder 65">
              <a:extLst>
                <a:ext uri="{FF2B5EF4-FFF2-40B4-BE49-F238E27FC236}">
                  <a16:creationId xmlns:a16="http://schemas.microsoft.com/office/drawing/2014/main" id="{BCE30A6C-95BD-480C-86DA-B871B3E2994E}"/>
                </a:ext>
              </a:extLst>
            </p:cNvPr>
            <p:cNvSpPr/>
            <p:nvPr/>
          </p:nvSpPr>
          <p:spPr bwMode="auto">
            <a:xfrm>
              <a:off x="895126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7" name="Cylinder 66">
              <a:extLst>
                <a:ext uri="{FF2B5EF4-FFF2-40B4-BE49-F238E27FC236}">
                  <a16:creationId xmlns:a16="http://schemas.microsoft.com/office/drawing/2014/main" id="{71796165-AA10-42E8-A522-79A011D1B782}"/>
                </a:ext>
              </a:extLst>
            </p:cNvPr>
            <p:cNvSpPr/>
            <p:nvPr/>
          </p:nvSpPr>
          <p:spPr bwMode="auto">
            <a:xfrm>
              <a:off x="842438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8" name="Cylinder 67">
              <a:extLst>
                <a:ext uri="{FF2B5EF4-FFF2-40B4-BE49-F238E27FC236}">
                  <a16:creationId xmlns:a16="http://schemas.microsoft.com/office/drawing/2014/main" id="{21B06BE9-9365-43BF-AC8C-598A47286076}"/>
                </a:ext>
              </a:extLst>
            </p:cNvPr>
            <p:cNvSpPr/>
            <p:nvPr/>
          </p:nvSpPr>
          <p:spPr bwMode="auto">
            <a:xfrm>
              <a:off x="947815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69" name="Cylinder 68">
              <a:extLst>
                <a:ext uri="{FF2B5EF4-FFF2-40B4-BE49-F238E27FC236}">
                  <a16:creationId xmlns:a16="http://schemas.microsoft.com/office/drawing/2014/main" id="{FDE89D0B-E804-468E-8532-634FCCCBCCA7}"/>
                </a:ext>
              </a:extLst>
            </p:cNvPr>
            <p:cNvSpPr/>
            <p:nvPr/>
          </p:nvSpPr>
          <p:spPr bwMode="auto">
            <a:xfrm>
              <a:off x="1000503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0" name="Cylinder 69">
              <a:extLst>
                <a:ext uri="{FF2B5EF4-FFF2-40B4-BE49-F238E27FC236}">
                  <a16:creationId xmlns:a16="http://schemas.microsoft.com/office/drawing/2014/main" id="{3053243B-81F4-4022-BEFF-7C489FE523C3}"/>
                </a:ext>
              </a:extLst>
            </p:cNvPr>
            <p:cNvSpPr/>
            <p:nvPr/>
          </p:nvSpPr>
          <p:spPr bwMode="auto">
            <a:xfrm>
              <a:off x="11058807"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1" name="Cylinder 70">
              <a:extLst>
                <a:ext uri="{FF2B5EF4-FFF2-40B4-BE49-F238E27FC236}">
                  <a16:creationId xmlns:a16="http://schemas.microsoft.com/office/drawing/2014/main" id="{A225556B-8742-42BB-A5E8-B4A2238D1EC2}"/>
                </a:ext>
              </a:extLst>
            </p:cNvPr>
            <p:cNvSpPr/>
            <p:nvPr/>
          </p:nvSpPr>
          <p:spPr bwMode="auto">
            <a:xfrm>
              <a:off x="1053192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2" name="Cylinder 71">
              <a:extLst>
                <a:ext uri="{FF2B5EF4-FFF2-40B4-BE49-F238E27FC236}">
                  <a16:creationId xmlns:a16="http://schemas.microsoft.com/office/drawing/2014/main" id="{EEC15128-2A83-42C7-BB8F-1CF4DCF14553}"/>
                </a:ext>
              </a:extLst>
            </p:cNvPr>
            <p:cNvSpPr/>
            <p:nvPr/>
          </p:nvSpPr>
          <p:spPr bwMode="auto">
            <a:xfrm>
              <a:off x="120038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3" name="Cylinder 72">
              <a:extLst>
                <a:ext uri="{FF2B5EF4-FFF2-40B4-BE49-F238E27FC236}">
                  <a16:creationId xmlns:a16="http://schemas.microsoft.com/office/drawing/2014/main" id="{1589B962-30DE-41BB-B551-2ECA7095AFCA}"/>
                </a:ext>
              </a:extLst>
            </p:cNvPr>
            <p:cNvSpPr/>
            <p:nvPr/>
          </p:nvSpPr>
          <p:spPr bwMode="auto">
            <a:xfrm>
              <a:off x="172726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4" name="Cylinder 73">
              <a:extLst>
                <a:ext uri="{FF2B5EF4-FFF2-40B4-BE49-F238E27FC236}">
                  <a16:creationId xmlns:a16="http://schemas.microsoft.com/office/drawing/2014/main" id="{490DFBFD-319C-4214-801E-2162ACE9EE2D}"/>
                </a:ext>
              </a:extLst>
            </p:cNvPr>
            <p:cNvSpPr/>
            <p:nvPr/>
          </p:nvSpPr>
          <p:spPr bwMode="auto">
            <a:xfrm>
              <a:off x="225415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5" name="Cylinder 74">
              <a:extLst>
                <a:ext uri="{FF2B5EF4-FFF2-40B4-BE49-F238E27FC236}">
                  <a16:creationId xmlns:a16="http://schemas.microsoft.com/office/drawing/2014/main" id="{D8AC4D67-AA99-40E7-BF04-F04196C10938}"/>
                </a:ext>
              </a:extLst>
            </p:cNvPr>
            <p:cNvSpPr/>
            <p:nvPr/>
          </p:nvSpPr>
          <p:spPr bwMode="auto">
            <a:xfrm>
              <a:off x="278104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6" name="Cylinder 75">
              <a:extLst>
                <a:ext uri="{FF2B5EF4-FFF2-40B4-BE49-F238E27FC236}">
                  <a16:creationId xmlns:a16="http://schemas.microsoft.com/office/drawing/2014/main" id="{FF60CFA1-DB69-4445-9CE5-AF81A031D30C}"/>
                </a:ext>
              </a:extLst>
            </p:cNvPr>
            <p:cNvSpPr/>
            <p:nvPr/>
          </p:nvSpPr>
          <p:spPr bwMode="auto">
            <a:xfrm>
              <a:off x="383481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7" name="Cylinder 76">
              <a:extLst>
                <a:ext uri="{FF2B5EF4-FFF2-40B4-BE49-F238E27FC236}">
                  <a16:creationId xmlns:a16="http://schemas.microsoft.com/office/drawing/2014/main" id="{171F4F25-09EA-4587-B47B-C213EAAE3877}"/>
                </a:ext>
              </a:extLst>
            </p:cNvPr>
            <p:cNvSpPr/>
            <p:nvPr/>
          </p:nvSpPr>
          <p:spPr bwMode="auto">
            <a:xfrm>
              <a:off x="330792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8" name="Cylinder 77">
              <a:extLst>
                <a:ext uri="{FF2B5EF4-FFF2-40B4-BE49-F238E27FC236}">
                  <a16:creationId xmlns:a16="http://schemas.microsoft.com/office/drawing/2014/main" id="{5473ECAC-3C85-4188-A40D-C3A579360B0E}"/>
                </a:ext>
              </a:extLst>
            </p:cNvPr>
            <p:cNvSpPr/>
            <p:nvPr/>
          </p:nvSpPr>
          <p:spPr bwMode="auto">
            <a:xfrm>
              <a:off x="436169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79" name="Cylinder 78">
              <a:extLst>
                <a:ext uri="{FF2B5EF4-FFF2-40B4-BE49-F238E27FC236}">
                  <a16:creationId xmlns:a16="http://schemas.microsoft.com/office/drawing/2014/main" id="{AA1880CC-F91E-4CE9-8452-3C44F4C63A87}"/>
                </a:ext>
              </a:extLst>
            </p:cNvPr>
            <p:cNvSpPr/>
            <p:nvPr/>
          </p:nvSpPr>
          <p:spPr bwMode="auto">
            <a:xfrm>
              <a:off x="488858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0" name="Cylinder 79">
              <a:extLst>
                <a:ext uri="{FF2B5EF4-FFF2-40B4-BE49-F238E27FC236}">
                  <a16:creationId xmlns:a16="http://schemas.microsoft.com/office/drawing/2014/main" id="{7AF8438A-1091-4C50-A76F-2063E8CFEA45}"/>
                </a:ext>
              </a:extLst>
            </p:cNvPr>
            <p:cNvSpPr/>
            <p:nvPr/>
          </p:nvSpPr>
          <p:spPr bwMode="auto">
            <a:xfrm>
              <a:off x="5942353"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1" name="Cylinder 80">
              <a:extLst>
                <a:ext uri="{FF2B5EF4-FFF2-40B4-BE49-F238E27FC236}">
                  <a16:creationId xmlns:a16="http://schemas.microsoft.com/office/drawing/2014/main" id="{7B3F09F0-3CBC-4DDF-8440-3465B0A9E72A}"/>
                </a:ext>
              </a:extLst>
            </p:cNvPr>
            <p:cNvSpPr/>
            <p:nvPr/>
          </p:nvSpPr>
          <p:spPr bwMode="auto">
            <a:xfrm>
              <a:off x="541547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2" name="Cylinder 81">
              <a:extLst>
                <a:ext uri="{FF2B5EF4-FFF2-40B4-BE49-F238E27FC236}">
                  <a16:creationId xmlns:a16="http://schemas.microsoft.com/office/drawing/2014/main" id="{412486C5-8930-4C3D-912E-001F0457F488}"/>
                </a:ext>
              </a:extLst>
            </p:cNvPr>
            <p:cNvSpPr/>
            <p:nvPr/>
          </p:nvSpPr>
          <p:spPr bwMode="auto">
            <a:xfrm>
              <a:off x="646923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3" name="Cylinder 82">
              <a:extLst>
                <a:ext uri="{FF2B5EF4-FFF2-40B4-BE49-F238E27FC236}">
                  <a16:creationId xmlns:a16="http://schemas.microsoft.com/office/drawing/2014/main" id="{2A5A105B-BAA9-47F3-B0DB-46D0F69023A4}"/>
                </a:ext>
              </a:extLst>
            </p:cNvPr>
            <p:cNvSpPr/>
            <p:nvPr/>
          </p:nvSpPr>
          <p:spPr bwMode="auto">
            <a:xfrm>
              <a:off x="699612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4" name="Cylinder 83">
              <a:extLst>
                <a:ext uri="{FF2B5EF4-FFF2-40B4-BE49-F238E27FC236}">
                  <a16:creationId xmlns:a16="http://schemas.microsoft.com/office/drawing/2014/main" id="{4F007B02-8A7E-4146-8DCC-9194497310F5}"/>
                </a:ext>
              </a:extLst>
            </p:cNvPr>
            <p:cNvSpPr/>
            <p:nvPr/>
          </p:nvSpPr>
          <p:spPr bwMode="auto">
            <a:xfrm>
              <a:off x="752300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5" name="Cylinder 84">
              <a:extLst>
                <a:ext uri="{FF2B5EF4-FFF2-40B4-BE49-F238E27FC236}">
                  <a16:creationId xmlns:a16="http://schemas.microsoft.com/office/drawing/2014/main" id="{939355D2-33D5-46A5-A184-C0878E2228AA}"/>
                </a:ext>
              </a:extLst>
            </p:cNvPr>
            <p:cNvSpPr/>
            <p:nvPr/>
          </p:nvSpPr>
          <p:spPr bwMode="auto">
            <a:xfrm>
              <a:off x="803831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6" name="Cylinder 85">
              <a:extLst>
                <a:ext uri="{FF2B5EF4-FFF2-40B4-BE49-F238E27FC236}">
                  <a16:creationId xmlns:a16="http://schemas.microsoft.com/office/drawing/2014/main" id="{D0AC4C0F-3D6F-4110-89A5-983D91F25549}"/>
                </a:ext>
              </a:extLst>
            </p:cNvPr>
            <p:cNvSpPr/>
            <p:nvPr/>
          </p:nvSpPr>
          <p:spPr bwMode="auto">
            <a:xfrm>
              <a:off x="910366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7" name="Cylinder 86">
              <a:extLst>
                <a:ext uri="{FF2B5EF4-FFF2-40B4-BE49-F238E27FC236}">
                  <a16:creationId xmlns:a16="http://schemas.microsoft.com/office/drawing/2014/main" id="{1DCA56A6-DF93-44CB-8E74-BC46B554FB9B}"/>
                </a:ext>
              </a:extLst>
            </p:cNvPr>
            <p:cNvSpPr/>
            <p:nvPr/>
          </p:nvSpPr>
          <p:spPr bwMode="auto">
            <a:xfrm>
              <a:off x="857678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8" name="Cylinder 87">
              <a:extLst>
                <a:ext uri="{FF2B5EF4-FFF2-40B4-BE49-F238E27FC236}">
                  <a16:creationId xmlns:a16="http://schemas.microsoft.com/office/drawing/2014/main" id="{4E117B69-E97D-4C28-8F34-D6FE55E0C1C8}"/>
                </a:ext>
              </a:extLst>
            </p:cNvPr>
            <p:cNvSpPr/>
            <p:nvPr/>
          </p:nvSpPr>
          <p:spPr bwMode="auto">
            <a:xfrm>
              <a:off x="963055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89" name="Cylinder 88">
              <a:extLst>
                <a:ext uri="{FF2B5EF4-FFF2-40B4-BE49-F238E27FC236}">
                  <a16:creationId xmlns:a16="http://schemas.microsoft.com/office/drawing/2014/main" id="{D295B4A7-E271-45D1-98D5-C10569AD4C0A}"/>
                </a:ext>
              </a:extLst>
            </p:cNvPr>
            <p:cNvSpPr/>
            <p:nvPr/>
          </p:nvSpPr>
          <p:spPr bwMode="auto">
            <a:xfrm>
              <a:off x="1015743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90" name="Cylinder 89">
              <a:extLst>
                <a:ext uri="{FF2B5EF4-FFF2-40B4-BE49-F238E27FC236}">
                  <a16:creationId xmlns:a16="http://schemas.microsoft.com/office/drawing/2014/main" id="{4E6A3D62-D218-4AC3-B4EC-8B6942CB530B}"/>
                </a:ext>
              </a:extLst>
            </p:cNvPr>
            <p:cNvSpPr/>
            <p:nvPr/>
          </p:nvSpPr>
          <p:spPr bwMode="auto">
            <a:xfrm>
              <a:off x="11211207"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91" name="Cylinder 90">
              <a:extLst>
                <a:ext uri="{FF2B5EF4-FFF2-40B4-BE49-F238E27FC236}">
                  <a16:creationId xmlns:a16="http://schemas.microsoft.com/office/drawing/2014/main" id="{610FB986-8724-49AD-A2E8-7A2A2AEE09B8}"/>
                </a:ext>
              </a:extLst>
            </p:cNvPr>
            <p:cNvSpPr/>
            <p:nvPr/>
          </p:nvSpPr>
          <p:spPr bwMode="auto">
            <a:xfrm>
              <a:off x="1068432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grpSp>
      <p:sp>
        <p:nvSpPr>
          <p:cNvPr id="92" name="Rectangle 91">
            <a:extLst>
              <a:ext uri="{FF2B5EF4-FFF2-40B4-BE49-F238E27FC236}">
                <a16:creationId xmlns:a16="http://schemas.microsoft.com/office/drawing/2014/main" id="{179A6340-8D8B-44EA-A672-33E5FA69F3EE}"/>
              </a:ext>
            </a:extLst>
          </p:cNvPr>
          <p:cNvSpPr/>
          <p:nvPr/>
        </p:nvSpPr>
        <p:spPr bwMode="auto">
          <a:xfrm>
            <a:off x="2006925" y="2079009"/>
            <a:ext cx="2400300" cy="1114425"/>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solidFill>
                <a:schemeClr val="tx2"/>
              </a:solidFill>
            </a:endParaRPr>
          </a:p>
        </p:txBody>
      </p:sp>
      <p:sp>
        <p:nvSpPr>
          <p:cNvPr id="93" name="Rectangle 92">
            <a:extLst>
              <a:ext uri="{FF2B5EF4-FFF2-40B4-BE49-F238E27FC236}">
                <a16:creationId xmlns:a16="http://schemas.microsoft.com/office/drawing/2014/main" id="{51A25454-D280-4753-A652-8A864DE90399}"/>
              </a:ext>
            </a:extLst>
          </p:cNvPr>
          <p:cNvSpPr/>
          <p:nvPr/>
        </p:nvSpPr>
        <p:spPr bwMode="auto">
          <a:xfrm>
            <a:off x="2135513" y="2170173"/>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94" name="Rectangle 93">
            <a:extLst>
              <a:ext uri="{FF2B5EF4-FFF2-40B4-BE49-F238E27FC236}">
                <a16:creationId xmlns:a16="http://schemas.microsoft.com/office/drawing/2014/main" id="{BF1EC078-32D4-4E1B-A8FC-26A161B9EC19}"/>
              </a:ext>
            </a:extLst>
          </p:cNvPr>
          <p:cNvSpPr/>
          <p:nvPr/>
        </p:nvSpPr>
        <p:spPr bwMode="auto">
          <a:xfrm>
            <a:off x="3249938" y="2170173"/>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Memory</a:t>
            </a:r>
            <a:endParaRPr lang="en-GB" sz="1875" dirty="0">
              <a:gradFill>
                <a:gsLst>
                  <a:gs pos="0">
                    <a:srgbClr val="FFFFFF"/>
                  </a:gs>
                  <a:gs pos="100000">
                    <a:srgbClr val="FFFFFF"/>
                  </a:gs>
                </a:gsLst>
                <a:lin ang="5400000" scaled="0"/>
              </a:gradFill>
            </a:endParaRPr>
          </a:p>
        </p:txBody>
      </p:sp>
      <p:sp>
        <p:nvSpPr>
          <p:cNvPr id="95" name="Rectangle 94">
            <a:extLst>
              <a:ext uri="{FF2B5EF4-FFF2-40B4-BE49-F238E27FC236}">
                <a16:creationId xmlns:a16="http://schemas.microsoft.com/office/drawing/2014/main" id="{67771550-A93F-496D-9739-216D1ED5B9FB}"/>
              </a:ext>
            </a:extLst>
          </p:cNvPr>
          <p:cNvSpPr/>
          <p:nvPr/>
        </p:nvSpPr>
        <p:spPr bwMode="auto">
          <a:xfrm>
            <a:off x="2135513" y="2664675"/>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SSD </a:t>
            </a:r>
            <a:r>
              <a:rPr lang="en-US" sz="1875" dirty="0" err="1">
                <a:gradFill>
                  <a:gsLst>
                    <a:gs pos="0">
                      <a:srgbClr val="FFFFFF"/>
                    </a:gs>
                    <a:gs pos="100000">
                      <a:srgbClr val="FFFFFF"/>
                    </a:gs>
                  </a:gsLst>
                  <a:lin ang="5400000" scaled="0"/>
                </a:gradFill>
              </a:rPr>
              <a:t>Tempdb</a:t>
            </a:r>
            <a:endParaRPr lang="en-GB" sz="1875" dirty="0">
              <a:gradFill>
                <a:gsLst>
                  <a:gs pos="0">
                    <a:srgbClr val="FFFFFF"/>
                  </a:gs>
                  <a:gs pos="100000">
                    <a:srgbClr val="FFFFFF"/>
                  </a:gs>
                </a:gsLst>
                <a:lin ang="5400000" scaled="0"/>
              </a:gradFill>
            </a:endParaRPr>
          </a:p>
        </p:txBody>
      </p:sp>
      <p:sp>
        <p:nvSpPr>
          <p:cNvPr id="96" name="Rectangle: Rounded Corners 95">
            <a:extLst>
              <a:ext uri="{FF2B5EF4-FFF2-40B4-BE49-F238E27FC236}">
                <a16:creationId xmlns:a16="http://schemas.microsoft.com/office/drawing/2014/main" id="{6DBCC764-E5C7-43FD-A364-AE039A286DA1}"/>
              </a:ext>
            </a:extLst>
          </p:cNvPr>
          <p:cNvSpPr/>
          <p:nvPr/>
        </p:nvSpPr>
        <p:spPr bwMode="auto">
          <a:xfrm>
            <a:off x="3056261" y="4411284"/>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Snapshot backups</a:t>
            </a:r>
          </a:p>
        </p:txBody>
      </p:sp>
      <p:sp>
        <p:nvSpPr>
          <p:cNvPr id="97" name="Rectangle: Rounded Corners 96">
            <a:extLst>
              <a:ext uri="{FF2B5EF4-FFF2-40B4-BE49-F238E27FC236}">
                <a16:creationId xmlns:a16="http://schemas.microsoft.com/office/drawing/2014/main" id="{D3B6145E-AB15-49C1-9DB3-90547280556D}"/>
              </a:ext>
            </a:extLst>
          </p:cNvPr>
          <p:cNvSpPr/>
          <p:nvPr/>
        </p:nvSpPr>
        <p:spPr bwMode="auto">
          <a:xfrm>
            <a:off x="7537264" y="4709012"/>
            <a:ext cx="1102208" cy="297161"/>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Data</a:t>
            </a:r>
          </a:p>
        </p:txBody>
      </p:sp>
      <p:sp>
        <p:nvSpPr>
          <p:cNvPr id="98" name="Rectangle: Rounded Corners 97">
            <a:extLst>
              <a:ext uri="{FF2B5EF4-FFF2-40B4-BE49-F238E27FC236}">
                <a16:creationId xmlns:a16="http://schemas.microsoft.com/office/drawing/2014/main" id="{7E7B3095-8C0B-42AD-9FA6-F3125F9F66EF}"/>
              </a:ext>
            </a:extLst>
          </p:cNvPr>
          <p:cNvSpPr/>
          <p:nvPr/>
        </p:nvSpPr>
        <p:spPr bwMode="auto">
          <a:xfrm>
            <a:off x="7537264" y="5066200"/>
            <a:ext cx="1102208" cy="297161"/>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Log</a:t>
            </a:r>
          </a:p>
        </p:txBody>
      </p:sp>
      <p:grpSp>
        <p:nvGrpSpPr>
          <p:cNvPr id="99" name="Group 98">
            <a:extLst>
              <a:ext uri="{FF2B5EF4-FFF2-40B4-BE49-F238E27FC236}">
                <a16:creationId xmlns:a16="http://schemas.microsoft.com/office/drawing/2014/main" id="{C18432E8-24E7-42CF-BBD6-82E12DA5281E}"/>
              </a:ext>
            </a:extLst>
          </p:cNvPr>
          <p:cNvGrpSpPr/>
          <p:nvPr/>
        </p:nvGrpSpPr>
        <p:grpSpPr>
          <a:xfrm>
            <a:off x="8764631" y="4750514"/>
            <a:ext cx="600075" cy="612847"/>
            <a:chOff x="993735" y="4900958"/>
            <a:chExt cx="640080" cy="653703"/>
          </a:xfrm>
        </p:grpSpPr>
        <p:sp>
          <p:nvSpPr>
            <p:cNvPr id="100" name="Rectangle: Rounded Corners 99">
              <a:extLst>
                <a:ext uri="{FF2B5EF4-FFF2-40B4-BE49-F238E27FC236}">
                  <a16:creationId xmlns:a16="http://schemas.microsoft.com/office/drawing/2014/main" id="{C095A08B-AF6C-4569-9A7F-FA97AEEA2559}"/>
                </a:ext>
              </a:extLst>
            </p:cNvPr>
            <p:cNvSpPr/>
            <p:nvPr/>
          </p:nvSpPr>
          <p:spPr bwMode="auto">
            <a:xfrm>
              <a:off x="993735" y="5478461"/>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1" name="Rectangle: Rounded Corners 100">
              <a:extLst>
                <a:ext uri="{FF2B5EF4-FFF2-40B4-BE49-F238E27FC236}">
                  <a16:creationId xmlns:a16="http://schemas.microsoft.com/office/drawing/2014/main" id="{CE2568C5-256D-4798-B91D-17F663BB3BBA}"/>
                </a:ext>
              </a:extLst>
            </p:cNvPr>
            <p:cNvSpPr/>
            <p:nvPr/>
          </p:nvSpPr>
          <p:spPr bwMode="auto">
            <a:xfrm>
              <a:off x="993735" y="5362960"/>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2" name="Rectangle: Rounded Corners 101">
              <a:extLst>
                <a:ext uri="{FF2B5EF4-FFF2-40B4-BE49-F238E27FC236}">
                  <a16:creationId xmlns:a16="http://schemas.microsoft.com/office/drawing/2014/main" id="{812A5C47-8354-45DD-9982-4E7F9AFF684D}"/>
                </a:ext>
              </a:extLst>
            </p:cNvPr>
            <p:cNvSpPr/>
            <p:nvPr/>
          </p:nvSpPr>
          <p:spPr bwMode="auto">
            <a:xfrm>
              <a:off x="993735" y="5247459"/>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3" name="Rectangle: Rounded Corners 102">
              <a:extLst>
                <a:ext uri="{FF2B5EF4-FFF2-40B4-BE49-F238E27FC236}">
                  <a16:creationId xmlns:a16="http://schemas.microsoft.com/office/drawing/2014/main" id="{6418F2F9-A60C-4925-9A7D-68DEEB3DB35E}"/>
                </a:ext>
              </a:extLst>
            </p:cNvPr>
            <p:cNvSpPr/>
            <p:nvPr/>
          </p:nvSpPr>
          <p:spPr bwMode="auto">
            <a:xfrm>
              <a:off x="993735" y="5131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4" name="Rectangle: Rounded Corners 103">
              <a:extLst>
                <a:ext uri="{FF2B5EF4-FFF2-40B4-BE49-F238E27FC236}">
                  <a16:creationId xmlns:a16="http://schemas.microsoft.com/office/drawing/2014/main" id="{461B0F95-C706-485E-AC8B-AB604D03A847}"/>
                </a:ext>
              </a:extLst>
            </p:cNvPr>
            <p:cNvSpPr/>
            <p:nvPr/>
          </p:nvSpPr>
          <p:spPr bwMode="auto">
            <a:xfrm>
              <a:off x="993735" y="5016457"/>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5" name="Rectangle: Rounded Corners 104">
              <a:extLst>
                <a:ext uri="{FF2B5EF4-FFF2-40B4-BE49-F238E27FC236}">
                  <a16:creationId xmlns:a16="http://schemas.microsoft.com/office/drawing/2014/main" id="{711B14A9-EB3C-470C-BC32-E56C463D75F4}"/>
                </a:ext>
              </a:extLst>
            </p:cNvPr>
            <p:cNvSpPr/>
            <p:nvPr/>
          </p:nvSpPr>
          <p:spPr bwMode="auto">
            <a:xfrm>
              <a:off x="993735" y="4900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grpSp>
      <p:grpSp>
        <p:nvGrpSpPr>
          <p:cNvPr id="106" name="Group 105">
            <a:extLst>
              <a:ext uri="{FF2B5EF4-FFF2-40B4-BE49-F238E27FC236}">
                <a16:creationId xmlns:a16="http://schemas.microsoft.com/office/drawing/2014/main" id="{04AA61BB-4F43-4A38-880F-8DF532679C97}"/>
              </a:ext>
            </a:extLst>
          </p:cNvPr>
          <p:cNvGrpSpPr/>
          <p:nvPr/>
        </p:nvGrpSpPr>
        <p:grpSpPr>
          <a:xfrm rot="16200000">
            <a:off x="9426789" y="4757288"/>
            <a:ext cx="600075" cy="612847"/>
            <a:chOff x="993735" y="4900958"/>
            <a:chExt cx="640080" cy="653703"/>
          </a:xfrm>
        </p:grpSpPr>
        <p:sp>
          <p:nvSpPr>
            <p:cNvPr id="107" name="Rectangle: Rounded Corners 106">
              <a:extLst>
                <a:ext uri="{FF2B5EF4-FFF2-40B4-BE49-F238E27FC236}">
                  <a16:creationId xmlns:a16="http://schemas.microsoft.com/office/drawing/2014/main" id="{8469EC4E-9AF7-477A-B5A7-C521A5C53C29}"/>
                </a:ext>
              </a:extLst>
            </p:cNvPr>
            <p:cNvSpPr/>
            <p:nvPr/>
          </p:nvSpPr>
          <p:spPr bwMode="auto">
            <a:xfrm>
              <a:off x="993735" y="5478461"/>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8" name="Rectangle: Rounded Corners 107">
              <a:extLst>
                <a:ext uri="{FF2B5EF4-FFF2-40B4-BE49-F238E27FC236}">
                  <a16:creationId xmlns:a16="http://schemas.microsoft.com/office/drawing/2014/main" id="{21EF55BB-C1F1-472F-B15E-8E1911E086DB}"/>
                </a:ext>
              </a:extLst>
            </p:cNvPr>
            <p:cNvSpPr/>
            <p:nvPr/>
          </p:nvSpPr>
          <p:spPr bwMode="auto">
            <a:xfrm>
              <a:off x="993735" y="5362960"/>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09" name="Rectangle: Rounded Corners 108">
              <a:extLst>
                <a:ext uri="{FF2B5EF4-FFF2-40B4-BE49-F238E27FC236}">
                  <a16:creationId xmlns:a16="http://schemas.microsoft.com/office/drawing/2014/main" id="{B67CABC6-DE73-43E9-B224-4B0BE5DA3DB6}"/>
                </a:ext>
              </a:extLst>
            </p:cNvPr>
            <p:cNvSpPr/>
            <p:nvPr/>
          </p:nvSpPr>
          <p:spPr bwMode="auto">
            <a:xfrm>
              <a:off x="993735" y="5247459"/>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10" name="Rectangle: Rounded Corners 109">
              <a:extLst>
                <a:ext uri="{FF2B5EF4-FFF2-40B4-BE49-F238E27FC236}">
                  <a16:creationId xmlns:a16="http://schemas.microsoft.com/office/drawing/2014/main" id="{83E1DF54-B0B5-4956-8128-0F0ED0C25AE2}"/>
                </a:ext>
              </a:extLst>
            </p:cNvPr>
            <p:cNvSpPr/>
            <p:nvPr/>
          </p:nvSpPr>
          <p:spPr bwMode="auto">
            <a:xfrm>
              <a:off x="993735" y="5131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11" name="Rectangle: Rounded Corners 110">
              <a:extLst>
                <a:ext uri="{FF2B5EF4-FFF2-40B4-BE49-F238E27FC236}">
                  <a16:creationId xmlns:a16="http://schemas.microsoft.com/office/drawing/2014/main" id="{4A1E60FE-2722-41C0-902E-E8501CBA4248}"/>
                </a:ext>
              </a:extLst>
            </p:cNvPr>
            <p:cNvSpPr/>
            <p:nvPr/>
          </p:nvSpPr>
          <p:spPr bwMode="auto">
            <a:xfrm>
              <a:off x="993735" y="5016457"/>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12" name="Rectangle: Rounded Corners 111">
              <a:extLst>
                <a:ext uri="{FF2B5EF4-FFF2-40B4-BE49-F238E27FC236}">
                  <a16:creationId xmlns:a16="http://schemas.microsoft.com/office/drawing/2014/main" id="{55AC0EEF-A642-4EF8-94BA-B4F8C7E80921}"/>
                </a:ext>
              </a:extLst>
            </p:cNvPr>
            <p:cNvSpPr/>
            <p:nvPr/>
          </p:nvSpPr>
          <p:spPr bwMode="auto">
            <a:xfrm>
              <a:off x="993735" y="4900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grpSp>
      <p:sp>
        <p:nvSpPr>
          <p:cNvPr id="113" name="Rectangle 112">
            <a:extLst>
              <a:ext uri="{FF2B5EF4-FFF2-40B4-BE49-F238E27FC236}">
                <a16:creationId xmlns:a16="http://schemas.microsoft.com/office/drawing/2014/main" id="{C03CE924-10A6-46B6-919F-5ECCB51382DE}"/>
              </a:ext>
            </a:extLst>
          </p:cNvPr>
          <p:cNvSpPr/>
          <p:nvPr/>
        </p:nvSpPr>
        <p:spPr bwMode="auto">
          <a:xfrm>
            <a:off x="5233545" y="2107463"/>
            <a:ext cx="2400300" cy="1114425"/>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14" name="Rectangle 113">
            <a:extLst>
              <a:ext uri="{FF2B5EF4-FFF2-40B4-BE49-F238E27FC236}">
                <a16:creationId xmlns:a16="http://schemas.microsoft.com/office/drawing/2014/main" id="{18642E32-170C-46BC-B457-A775393E5A96}"/>
              </a:ext>
            </a:extLst>
          </p:cNvPr>
          <p:cNvSpPr/>
          <p:nvPr/>
        </p:nvSpPr>
        <p:spPr bwMode="auto">
          <a:xfrm>
            <a:off x="5362133" y="2198626"/>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115" name="Rectangle 114">
            <a:extLst>
              <a:ext uri="{FF2B5EF4-FFF2-40B4-BE49-F238E27FC236}">
                <a16:creationId xmlns:a16="http://schemas.microsoft.com/office/drawing/2014/main" id="{D422D4F9-FDF4-4FF3-BC32-1048ABD22A6E}"/>
              </a:ext>
            </a:extLst>
          </p:cNvPr>
          <p:cNvSpPr/>
          <p:nvPr/>
        </p:nvSpPr>
        <p:spPr bwMode="auto">
          <a:xfrm>
            <a:off x="6476558" y="2198626"/>
            <a:ext cx="10287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116" name="Rectangle 115">
            <a:extLst>
              <a:ext uri="{FF2B5EF4-FFF2-40B4-BE49-F238E27FC236}">
                <a16:creationId xmlns:a16="http://schemas.microsoft.com/office/drawing/2014/main" id="{BAF55427-F690-4783-8BAA-5F583C91779C}"/>
              </a:ext>
            </a:extLst>
          </p:cNvPr>
          <p:cNvSpPr/>
          <p:nvPr/>
        </p:nvSpPr>
        <p:spPr bwMode="auto">
          <a:xfrm>
            <a:off x="5362133" y="2693128"/>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SSD </a:t>
            </a:r>
            <a:r>
              <a:rPr lang="en-US" sz="1875" dirty="0" err="1">
                <a:gradFill>
                  <a:gsLst>
                    <a:gs pos="0">
                      <a:srgbClr val="FFFFFF"/>
                    </a:gs>
                    <a:gs pos="100000">
                      <a:srgbClr val="FFFFFF"/>
                    </a:gs>
                  </a:gsLst>
                  <a:lin ang="5400000" scaled="0"/>
                </a:gradFill>
              </a:rPr>
              <a:t>Tempdb</a:t>
            </a:r>
            <a:endParaRPr lang="en-GB" sz="1875" dirty="0">
              <a:gradFill>
                <a:gsLst>
                  <a:gs pos="0">
                    <a:srgbClr val="FFFFFF"/>
                  </a:gs>
                  <a:gs pos="100000">
                    <a:srgbClr val="FFFFFF"/>
                  </a:gs>
                </a:gsLst>
                <a:lin ang="5400000" scaled="0"/>
              </a:gradFill>
            </a:endParaRPr>
          </a:p>
        </p:txBody>
      </p:sp>
      <p:cxnSp>
        <p:nvCxnSpPr>
          <p:cNvPr id="117" name="Straight Connector 116">
            <a:extLst>
              <a:ext uri="{FF2B5EF4-FFF2-40B4-BE49-F238E27FC236}">
                <a16:creationId xmlns:a16="http://schemas.microsoft.com/office/drawing/2014/main" id="{D1C2F8F0-EA6C-421A-8530-BD2436610E56}"/>
              </a:ext>
            </a:extLst>
          </p:cNvPr>
          <p:cNvCxnSpPr/>
          <p:nvPr/>
        </p:nvCxnSpPr>
        <p:spPr>
          <a:xfrm>
            <a:off x="1067097" y="1979009"/>
            <a:ext cx="10287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93DAB670-68FB-4439-A21C-2DDB1CC1CC5A}"/>
              </a:ext>
            </a:extLst>
          </p:cNvPr>
          <p:cNvSpPr txBox="1"/>
          <p:nvPr/>
        </p:nvSpPr>
        <p:spPr>
          <a:xfrm rot="5400000">
            <a:off x="10491985" y="1039552"/>
            <a:ext cx="1264192" cy="588623"/>
          </a:xfrm>
          <a:prstGeom prst="rect">
            <a:avLst/>
          </a:prstGeom>
          <a:noFill/>
        </p:spPr>
        <p:txBody>
          <a:bodyPr wrap="none" lIns="171450" tIns="137160" rIns="171450" bIns="137160" rtlCol="0">
            <a:spAutoFit/>
          </a:bodyPr>
          <a:lstStyle/>
          <a:p>
            <a:pPr>
              <a:lnSpc>
                <a:spcPct val="90000"/>
              </a:lnSpc>
              <a:spcAft>
                <a:spcPts val="563"/>
              </a:spcAft>
            </a:pPr>
            <a:r>
              <a:rPr lang="en-US" sz="2250" dirty="0"/>
              <a:t>Control</a:t>
            </a:r>
            <a:endParaRPr lang="en-GB" sz="2250" dirty="0"/>
          </a:p>
        </p:txBody>
      </p:sp>
      <p:grpSp>
        <p:nvGrpSpPr>
          <p:cNvPr id="119" name="Group 118">
            <a:extLst>
              <a:ext uri="{FF2B5EF4-FFF2-40B4-BE49-F238E27FC236}">
                <a16:creationId xmlns:a16="http://schemas.microsoft.com/office/drawing/2014/main" id="{59D16A37-0613-479E-BEC8-F62657895AF9}"/>
              </a:ext>
            </a:extLst>
          </p:cNvPr>
          <p:cNvGrpSpPr/>
          <p:nvPr/>
        </p:nvGrpSpPr>
        <p:grpSpPr>
          <a:xfrm>
            <a:off x="6310610" y="728833"/>
            <a:ext cx="2400300" cy="1114425"/>
            <a:chOff x="8592871" y="204971"/>
            <a:chExt cx="2560320" cy="1188720"/>
          </a:xfrm>
        </p:grpSpPr>
        <p:sp>
          <p:nvSpPr>
            <p:cNvPr id="120" name="Rectangle 119">
              <a:extLst>
                <a:ext uri="{FF2B5EF4-FFF2-40B4-BE49-F238E27FC236}">
                  <a16:creationId xmlns:a16="http://schemas.microsoft.com/office/drawing/2014/main" id="{1A5E62AE-ECF2-417D-A688-953BE64268DD}"/>
                </a:ext>
              </a:extLst>
            </p:cNvPr>
            <p:cNvSpPr/>
            <p:nvPr/>
          </p:nvSpPr>
          <p:spPr bwMode="auto">
            <a:xfrm>
              <a:off x="8592871" y="204971"/>
              <a:ext cx="2560320" cy="118872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21" name="Rectangle 120">
              <a:extLst>
                <a:ext uri="{FF2B5EF4-FFF2-40B4-BE49-F238E27FC236}">
                  <a16:creationId xmlns:a16="http://schemas.microsoft.com/office/drawing/2014/main" id="{B5757738-CA1A-462C-958E-75105B80E35C}"/>
                </a:ext>
              </a:extLst>
            </p:cNvPr>
            <p:cNvSpPr/>
            <p:nvPr/>
          </p:nvSpPr>
          <p:spPr bwMode="auto">
            <a:xfrm>
              <a:off x="8730031" y="302212"/>
              <a:ext cx="1097280" cy="457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122" name="Rectangle 121">
              <a:extLst>
                <a:ext uri="{FF2B5EF4-FFF2-40B4-BE49-F238E27FC236}">
                  <a16:creationId xmlns:a16="http://schemas.microsoft.com/office/drawing/2014/main" id="{09056821-6BB5-495C-8916-E3BF5BB094E0}"/>
                </a:ext>
              </a:extLst>
            </p:cNvPr>
            <p:cNvSpPr/>
            <p:nvPr/>
          </p:nvSpPr>
          <p:spPr bwMode="auto">
            <a:xfrm>
              <a:off x="9918751" y="302212"/>
              <a:ext cx="1097280" cy="457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Memory</a:t>
              </a:r>
              <a:endParaRPr lang="en-GB" sz="1875" dirty="0">
                <a:gradFill>
                  <a:gsLst>
                    <a:gs pos="0">
                      <a:srgbClr val="FFFFFF"/>
                    </a:gs>
                    <a:gs pos="100000">
                      <a:srgbClr val="FFFFFF"/>
                    </a:gs>
                  </a:gsLst>
                  <a:lin ang="5400000" scaled="0"/>
                </a:gradFill>
              </a:endParaRPr>
            </a:p>
          </p:txBody>
        </p:sp>
        <p:sp>
          <p:nvSpPr>
            <p:cNvPr id="123" name="Rectangle 122">
              <a:extLst>
                <a:ext uri="{FF2B5EF4-FFF2-40B4-BE49-F238E27FC236}">
                  <a16:creationId xmlns:a16="http://schemas.microsoft.com/office/drawing/2014/main" id="{0DF8AEF9-862E-4137-AA55-A5973B225164}"/>
                </a:ext>
              </a:extLst>
            </p:cNvPr>
            <p:cNvSpPr/>
            <p:nvPr/>
          </p:nvSpPr>
          <p:spPr bwMode="auto">
            <a:xfrm>
              <a:off x="8730031" y="829681"/>
              <a:ext cx="2286000" cy="457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SSD </a:t>
              </a:r>
              <a:r>
                <a:rPr lang="en-US" sz="1875" dirty="0" err="1">
                  <a:gradFill>
                    <a:gsLst>
                      <a:gs pos="0">
                        <a:srgbClr val="FFFFFF"/>
                      </a:gs>
                      <a:gs pos="100000">
                        <a:srgbClr val="FFFFFF"/>
                      </a:gs>
                    </a:gsLst>
                    <a:lin ang="5400000" scaled="0"/>
                  </a:gradFill>
                </a:rPr>
                <a:t>Tempdb</a:t>
              </a:r>
              <a:endParaRPr lang="en-GB" sz="1875"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55539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lowchart: Process 123">
            <a:extLst>
              <a:ext uri="{FF2B5EF4-FFF2-40B4-BE49-F238E27FC236}">
                <a16:creationId xmlns:a16="http://schemas.microsoft.com/office/drawing/2014/main" id="{1E016026-9B5F-4DE2-8DF5-F4D5428C8298}"/>
              </a:ext>
            </a:extLst>
          </p:cNvPr>
          <p:cNvSpPr/>
          <p:nvPr/>
        </p:nvSpPr>
        <p:spPr bwMode="auto">
          <a:xfrm>
            <a:off x="1067097" y="3498544"/>
            <a:ext cx="10287000" cy="2494763"/>
          </a:xfrm>
          <a:prstGeom prst="flowChartProcess">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25" name="Trapezoid 124">
            <a:extLst>
              <a:ext uri="{FF2B5EF4-FFF2-40B4-BE49-F238E27FC236}">
                <a16:creationId xmlns:a16="http://schemas.microsoft.com/office/drawing/2014/main" id="{36E7CADC-32AE-4E86-9377-96BDF503093A}"/>
              </a:ext>
            </a:extLst>
          </p:cNvPr>
          <p:cNvSpPr/>
          <p:nvPr/>
        </p:nvSpPr>
        <p:spPr bwMode="auto">
          <a:xfrm>
            <a:off x="7710785" y="4135933"/>
            <a:ext cx="768097" cy="248846"/>
          </a:xfrm>
          <a:prstGeom prst="trapezoid">
            <a:avLst>
              <a:gd name="adj" fmla="val 54958"/>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26" name="Title 1">
            <a:extLst>
              <a:ext uri="{FF2B5EF4-FFF2-40B4-BE49-F238E27FC236}">
                <a16:creationId xmlns:a16="http://schemas.microsoft.com/office/drawing/2014/main" id="{DCDE5D05-8EE2-4B13-865E-B16AA0D16456}"/>
              </a:ext>
            </a:extLst>
          </p:cNvPr>
          <p:cNvSpPr>
            <a:spLocks noGrp="1"/>
          </p:cNvSpPr>
          <p:nvPr>
            <p:ph type="title"/>
          </p:nvPr>
        </p:nvSpPr>
        <p:spPr>
          <a:xfrm>
            <a:off x="838497" y="-6632"/>
            <a:ext cx="10515600" cy="1325563"/>
          </a:xfrm>
        </p:spPr>
        <p:txBody>
          <a:bodyPr/>
          <a:lstStyle/>
          <a:p>
            <a:r>
              <a:rPr lang="en-GB" sz="3750" dirty="0"/>
              <a:t>Azure DW Compute Optimized Gen 2</a:t>
            </a:r>
            <a:endParaRPr lang="en-GB" sz="2625" i="1" dirty="0"/>
          </a:p>
        </p:txBody>
      </p:sp>
      <p:sp>
        <p:nvSpPr>
          <p:cNvPr id="128" name="TextBox 127">
            <a:extLst>
              <a:ext uri="{FF2B5EF4-FFF2-40B4-BE49-F238E27FC236}">
                <a16:creationId xmlns:a16="http://schemas.microsoft.com/office/drawing/2014/main" id="{F2DA9511-852A-4D05-A37F-936558B28E7C}"/>
              </a:ext>
            </a:extLst>
          </p:cNvPr>
          <p:cNvSpPr txBox="1"/>
          <p:nvPr/>
        </p:nvSpPr>
        <p:spPr>
          <a:xfrm rot="16200000">
            <a:off x="-441652" y="1912810"/>
            <a:ext cx="2428876" cy="588623"/>
          </a:xfrm>
          <a:prstGeom prst="rect">
            <a:avLst/>
          </a:prstGeom>
          <a:noFill/>
        </p:spPr>
        <p:txBody>
          <a:bodyPr wrap="square" lIns="171450" tIns="137160" rIns="171450" bIns="137160" rtlCol="0">
            <a:spAutoFit/>
          </a:bodyPr>
          <a:lstStyle/>
          <a:p>
            <a:pPr algn="ctr">
              <a:lnSpc>
                <a:spcPct val="90000"/>
              </a:lnSpc>
              <a:spcAft>
                <a:spcPts val="563"/>
              </a:spcAft>
            </a:pPr>
            <a:r>
              <a:rPr lang="en-US" sz="2250" dirty="0"/>
              <a:t>Compute</a:t>
            </a:r>
            <a:endParaRPr lang="en-GB" sz="2250" dirty="0"/>
          </a:p>
        </p:txBody>
      </p:sp>
      <p:sp>
        <p:nvSpPr>
          <p:cNvPr id="129" name="TextBox 128">
            <a:extLst>
              <a:ext uri="{FF2B5EF4-FFF2-40B4-BE49-F238E27FC236}">
                <a16:creationId xmlns:a16="http://schemas.microsoft.com/office/drawing/2014/main" id="{B0FDDCB4-0D3C-4D61-9C68-F4E66450F1BB}"/>
              </a:ext>
            </a:extLst>
          </p:cNvPr>
          <p:cNvSpPr txBox="1"/>
          <p:nvPr/>
        </p:nvSpPr>
        <p:spPr>
          <a:xfrm rot="16200000">
            <a:off x="-636835" y="4537815"/>
            <a:ext cx="2819242" cy="588623"/>
          </a:xfrm>
          <a:prstGeom prst="rect">
            <a:avLst/>
          </a:prstGeom>
          <a:noFill/>
        </p:spPr>
        <p:txBody>
          <a:bodyPr wrap="square" lIns="171450" tIns="137160" rIns="171450" bIns="137160" rtlCol="0">
            <a:spAutoFit/>
          </a:bodyPr>
          <a:lstStyle/>
          <a:p>
            <a:pPr algn="ctr">
              <a:lnSpc>
                <a:spcPct val="90000"/>
              </a:lnSpc>
              <a:spcAft>
                <a:spcPts val="563"/>
              </a:spcAft>
            </a:pPr>
            <a:r>
              <a:rPr lang="en-US" sz="2250"/>
              <a:t>Remote Storage</a:t>
            </a:r>
            <a:endParaRPr lang="en-GB" sz="2250" err="1"/>
          </a:p>
        </p:txBody>
      </p:sp>
      <p:grpSp>
        <p:nvGrpSpPr>
          <p:cNvPr id="130" name="Group 129">
            <a:extLst>
              <a:ext uri="{FF2B5EF4-FFF2-40B4-BE49-F238E27FC236}">
                <a16:creationId xmlns:a16="http://schemas.microsoft.com/office/drawing/2014/main" id="{D11258FE-E30D-4BD2-AA61-2B9EFD9CC51A}"/>
              </a:ext>
            </a:extLst>
          </p:cNvPr>
          <p:cNvGrpSpPr/>
          <p:nvPr/>
        </p:nvGrpSpPr>
        <p:grpSpPr>
          <a:xfrm>
            <a:off x="8767549" y="4408072"/>
            <a:ext cx="600075" cy="612847"/>
            <a:chOff x="993735" y="4900958"/>
            <a:chExt cx="640080" cy="653703"/>
          </a:xfrm>
        </p:grpSpPr>
        <p:sp>
          <p:nvSpPr>
            <p:cNvPr id="131" name="Rectangle: Rounded Corners 130">
              <a:extLst>
                <a:ext uri="{FF2B5EF4-FFF2-40B4-BE49-F238E27FC236}">
                  <a16:creationId xmlns:a16="http://schemas.microsoft.com/office/drawing/2014/main" id="{6C50F2F0-6A14-446D-A8DF-745368791812}"/>
                </a:ext>
              </a:extLst>
            </p:cNvPr>
            <p:cNvSpPr/>
            <p:nvPr/>
          </p:nvSpPr>
          <p:spPr bwMode="auto">
            <a:xfrm>
              <a:off x="993735" y="5478461"/>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2" name="Rectangle: Rounded Corners 131">
              <a:extLst>
                <a:ext uri="{FF2B5EF4-FFF2-40B4-BE49-F238E27FC236}">
                  <a16:creationId xmlns:a16="http://schemas.microsoft.com/office/drawing/2014/main" id="{B0048312-EF70-4AF2-99F6-39B85CCE1024}"/>
                </a:ext>
              </a:extLst>
            </p:cNvPr>
            <p:cNvSpPr/>
            <p:nvPr/>
          </p:nvSpPr>
          <p:spPr bwMode="auto">
            <a:xfrm>
              <a:off x="993735" y="5362960"/>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3" name="Rectangle: Rounded Corners 132">
              <a:extLst>
                <a:ext uri="{FF2B5EF4-FFF2-40B4-BE49-F238E27FC236}">
                  <a16:creationId xmlns:a16="http://schemas.microsoft.com/office/drawing/2014/main" id="{571A0BB9-7E04-4D4E-977D-21D4BBC82608}"/>
                </a:ext>
              </a:extLst>
            </p:cNvPr>
            <p:cNvSpPr/>
            <p:nvPr/>
          </p:nvSpPr>
          <p:spPr bwMode="auto">
            <a:xfrm>
              <a:off x="993735" y="5247459"/>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4" name="Rectangle: Rounded Corners 133">
              <a:extLst>
                <a:ext uri="{FF2B5EF4-FFF2-40B4-BE49-F238E27FC236}">
                  <a16:creationId xmlns:a16="http://schemas.microsoft.com/office/drawing/2014/main" id="{0248866C-5B7B-4181-8B3F-31122B71A228}"/>
                </a:ext>
              </a:extLst>
            </p:cNvPr>
            <p:cNvSpPr/>
            <p:nvPr/>
          </p:nvSpPr>
          <p:spPr bwMode="auto">
            <a:xfrm>
              <a:off x="993735" y="5131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5" name="Rectangle: Rounded Corners 134">
              <a:extLst>
                <a:ext uri="{FF2B5EF4-FFF2-40B4-BE49-F238E27FC236}">
                  <a16:creationId xmlns:a16="http://schemas.microsoft.com/office/drawing/2014/main" id="{5C88CF34-55EE-4935-9FDD-A3EE7073DB39}"/>
                </a:ext>
              </a:extLst>
            </p:cNvPr>
            <p:cNvSpPr/>
            <p:nvPr/>
          </p:nvSpPr>
          <p:spPr bwMode="auto">
            <a:xfrm>
              <a:off x="993735" y="5016457"/>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6" name="Rectangle: Rounded Corners 135">
              <a:extLst>
                <a:ext uri="{FF2B5EF4-FFF2-40B4-BE49-F238E27FC236}">
                  <a16:creationId xmlns:a16="http://schemas.microsoft.com/office/drawing/2014/main" id="{4BA2AE92-E807-4312-A334-033CAB123CB9}"/>
                </a:ext>
              </a:extLst>
            </p:cNvPr>
            <p:cNvSpPr/>
            <p:nvPr/>
          </p:nvSpPr>
          <p:spPr bwMode="auto">
            <a:xfrm>
              <a:off x="993735" y="4900958"/>
              <a:ext cx="640080" cy="76200"/>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grpSp>
      <p:sp>
        <p:nvSpPr>
          <p:cNvPr id="137" name="Rectangle 136">
            <a:extLst>
              <a:ext uri="{FF2B5EF4-FFF2-40B4-BE49-F238E27FC236}">
                <a16:creationId xmlns:a16="http://schemas.microsoft.com/office/drawing/2014/main" id="{0D823752-FE2D-41A5-B260-02681ED27DBB}"/>
              </a:ext>
            </a:extLst>
          </p:cNvPr>
          <p:cNvSpPr/>
          <p:nvPr/>
        </p:nvSpPr>
        <p:spPr bwMode="auto">
          <a:xfrm>
            <a:off x="2010072" y="1064121"/>
            <a:ext cx="2400300" cy="17145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138" name="Rectangle 137">
            <a:extLst>
              <a:ext uri="{FF2B5EF4-FFF2-40B4-BE49-F238E27FC236}">
                <a16:creationId xmlns:a16="http://schemas.microsoft.com/office/drawing/2014/main" id="{73EF45D3-C728-48B1-96F9-99FCFD3C0FC7}"/>
              </a:ext>
            </a:extLst>
          </p:cNvPr>
          <p:cNvSpPr/>
          <p:nvPr/>
        </p:nvSpPr>
        <p:spPr bwMode="auto">
          <a:xfrm>
            <a:off x="2138660" y="1155284"/>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139" name="Rectangle 138">
            <a:extLst>
              <a:ext uri="{FF2B5EF4-FFF2-40B4-BE49-F238E27FC236}">
                <a16:creationId xmlns:a16="http://schemas.microsoft.com/office/drawing/2014/main" id="{77D7572C-AB37-4B5A-8380-B255E607C4BC}"/>
              </a:ext>
            </a:extLst>
          </p:cNvPr>
          <p:cNvSpPr/>
          <p:nvPr/>
        </p:nvSpPr>
        <p:spPr bwMode="auto">
          <a:xfrm>
            <a:off x="3253085" y="1155284"/>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140" name="Rectangle 139">
            <a:extLst>
              <a:ext uri="{FF2B5EF4-FFF2-40B4-BE49-F238E27FC236}">
                <a16:creationId xmlns:a16="http://schemas.microsoft.com/office/drawing/2014/main" id="{B687655A-F6C4-4EFB-9FD3-C469C64B7370}"/>
              </a:ext>
            </a:extLst>
          </p:cNvPr>
          <p:cNvSpPr/>
          <p:nvPr/>
        </p:nvSpPr>
        <p:spPr bwMode="auto">
          <a:xfrm>
            <a:off x="2138660" y="2064246"/>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err="1">
                <a:gradFill>
                  <a:gsLst>
                    <a:gs pos="0">
                      <a:srgbClr val="FFFFFF"/>
                    </a:gs>
                    <a:gs pos="100000">
                      <a:srgbClr val="FFFFFF"/>
                    </a:gs>
                  </a:gsLst>
                  <a:lin ang="5400000" scaled="0"/>
                </a:gradFill>
              </a:rPr>
              <a:t>NVMe</a:t>
            </a:r>
            <a:r>
              <a:rPr lang="en-US" sz="1875" dirty="0">
                <a:gradFill>
                  <a:gsLst>
                    <a:gs pos="0">
                      <a:srgbClr val="FFFFFF"/>
                    </a:gs>
                    <a:gs pos="100000">
                      <a:srgbClr val="FFFFFF"/>
                    </a:gs>
                  </a:gsLst>
                  <a:lin ang="5400000" scaled="0"/>
                </a:gradFill>
              </a:rPr>
              <a:t> SSD</a:t>
            </a:r>
            <a:endParaRPr lang="en-GB" sz="1875" dirty="0">
              <a:gradFill>
                <a:gsLst>
                  <a:gs pos="0">
                    <a:srgbClr val="FFFFFF"/>
                  </a:gs>
                  <a:gs pos="100000">
                    <a:srgbClr val="FFFFFF"/>
                  </a:gs>
                </a:gsLst>
                <a:lin ang="5400000" scaled="0"/>
              </a:gradFill>
            </a:endParaRPr>
          </a:p>
        </p:txBody>
      </p:sp>
      <p:sp>
        <p:nvSpPr>
          <p:cNvPr id="141" name="Rectangle 140">
            <a:extLst>
              <a:ext uri="{FF2B5EF4-FFF2-40B4-BE49-F238E27FC236}">
                <a16:creationId xmlns:a16="http://schemas.microsoft.com/office/drawing/2014/main" id="{28AD005C-6FD1-4571-9AF9-AE1AE873FE71}"/>
              </a:ext>
            </a:extLst>
          </p:cNvPr>
          <p:cNvSpPr/>
          <p:nvPr/>
        </p:nvSpPr>
        <p:spPr bwMode="auto">
          <a:xfrm>
            <a:off x="1781472" y="2921496"/>
            <a:ext cx="17145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 Cache</a:t>
            </a:r>
            <a:endParaRPr lang="en-GB" sz="1875">
              <a:gradFill>
                <a:gsLst>
                  <a:gs pos="0">
                    <a:srgbClr val="FFFFFF"/>
                  </a:gs>
                  <a:gs pos="100000">
                    <a:srgbClr val="FFFFFF"/>
                  </a:gs>
                </a:gsLst>
                <a:lin ang="5400000" scaled="0"/>
              </a:gradFill>
            </a:endParaRPr>
          </a:p>
        </p:txBody>
      </p:sp>
      <p:sp>
        <p:nvSpPr>
          <p:cNvPr id="142" name="Rectangle 141">
            <a:extLst>
              <a:ext uri="{FF2B5EF4-FFF2-40B4-BE49-F238E27FC236}">
                <a16:creationId xmlns:a16="http://schemas.microsoft.com/office/drawing/2014/main" id="{6C9228BB-9CC0-452C-8ACD-64EEF14DA34C}"/>
              </a:ext>
            </a:extLst>
          </p:cNvPr>
          <p:cNvSpPr/>
          <p:nvPr/>
        </p:nvSpPr>
        <p:spPr bwMode="auto">
          <a:xfrm>
            <a:off x="3567409" y="2921496"/>
            <a:ext cx="1071563"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err="1">
                <a:gradFill>
                  <a:gsLst>
                    <a:gs pos="0">
                      <a:srgbClr val="FFFFFF"/>
                    </a:gs>
                    <a:gs pos="100000">
                      <a:srgbClr val="FFFFFF"/>
                    </a:gs>
                  </a:gsLst>
                  <a:lin ang="5400000" scaled="0"/>
                </a:gradFill>
              </a:rPr>
              <a:t>Tempdb</a:t>
            </a:r>
            <a:endParaRPr lang="en-GB" sz="1875">
              <a:gradFill>
                <a:gsLst>
                  <a:gs pos="0">
                    <a:srgbClr val="FFFFFF"/>
                  </a:gs>
                  <a:gs pos="100000">
                    <a:srgbClr val="FFFFFF"/>
                  </a:gs>
                </a:gsLst>
                <a:lin ang="5400000" scaled="0"/>
              </a:gradFill>
            </a:endParaRPr>
          </a:p>
        </p:txBody>
      </p:sp>
      <p:sp>
        <p:nvSpPr>
          <p:cNvPr id="143" name="Trapezoid 142">
            <a:extLst>
              <a:ext uri="{FF2B5EF4-FFF2-40B4-BE49-F238E27FC236}">
                <a16:creationId xmlns:a16="http://schemas.microsoft.com/office/drawing/2014/main" id="{C4F98D21-53A7-4554-8452-57BFBC6C3B44}"/>
              </a:ext>
            </a:extLst>
          </p:cNvPr>
          <p:cNvSpPr/>
          <p:nvPr/>
        </p:nvSpPr>
        <p:spPr bwMode="auto">
          <a:xfrm>
            <a:off x="1778637" y="2529713"/>
            <a:ext cx="2860336" cy="341329"/>
          </a:xfrm>
          <a:prstGeom prst="trapezoid">
            <a:avLst>
              <a:gd name="adj" fmla="val 10616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grpSp>
        <p:nvGrpSpPr>
          <p:cNvPr id="144" name="Group 143">
            <a:extLst>
              <a:ext uri="{FF2B5EF4-FFF2-40B4-BE49-F238E27FC236}">
                <a16:creationId xmlns:a16="http://schemas.microsoft.com/office/drawing/2014/main" id="{6462A816-4479-47FA-BABF-0D0FC7B61433}"/>
              </a:ext>
            </a:extLst>
          </p:cNvPr>
          <p:cNvGrpSpPr/>
          <p:nvPr/>
        </p:nvGrpSpPr>
        <p:grpSpPr>
          <a:xfrm>
            <a:off x="1220609" y="3564433"/>
            <a:ext cx="10013798" cy="628650"/>
            <a:chOff x="895582" y="3187608"/>
            <a:chExt cx="10681385" cy="670560"/>
          </a:xfrm>
          <a:solidFill>
            <a:srgbClr val="FFB900"/>
          </a:solidFill>
        </p:grpSpPr>
        <p:sp>
          <p:nvSpPr>
            <p:cNvPr id="145" name="Cylinder 144">
              <a:extLst>
                <a:ext uri="{FF2B5EF4-FFF2-40B4-BE49-F238E27FC236}">
                  <a16:creationId xmlns:a16="http://schemas.microsoft.com/office/drawing/2014/main" id="{DBA8B237-AC87-4C39-BEA9-1B9D2104CD3F}"/>
                </a:ext>
              </a:extLst>
            </p:cNvPr>
            <p:cNvSpPr/>
            <p:nvPr/>
          </p:nvSpPr>
          <p:spPr bwMode="auto">
            <a:xfrm>
              <a:off x="89558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46" name="Cylinder 145">
              <a:extLst>
                <a:ext uri="{FF2B5EF4-FFF2-40B4-BE49-F238E27FC236}">
                  <a16:creationId xmlns:a16="http://schemas.microsoft.com/office/drawing/2014/main" id="{2B4D8828-3D61-41A6-A814-EC2E70BA68E6}"/>
                </a:ext>
              </a:extLst>
            </p:cNvPr>
            <p:cNvSpPr/>
            <p:nvPr/>
          </p:nvSpPr>
          <p:spPr bwMode="auto">
            <a:xfrm>
              <a:off x="142246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47" name="Cylinder 146">
              <a:extLst>
                <a:ext uri="{FF2B5EF4-FFF2-40B4-BE49-F238E27FC236}">
                  <a16:creationId xmlns:a16="http://schemas.microsoft.com/office/drawing/2014/main" id="{B716D9CB-A157-4560-9D78-8C3C8D4D78CC}"/>
                </a:ext>
              </a:extLst>
            </p:cNvPr>
            <p:cNvSpPr/>
            <p:nvPr/>
          </p:nvSpPr>
          <p:spPr bwMode="auto">
            <a:xfrm>
              <a:off x="194935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48" name="Cylinder 147">
              <a:extLst>
                <a:ext uri="{FF2B5EF4-FFF2-40B4-BE49-F238E27FC236}">
                  <a16:creationId xmlns:a16="http://schemas.microsoft.com/office/drawing/2014/main" id="{45C5FA26-2FDF-47DC-A912-0B1971322B9E}"/>
                </a:ext>
              </a:extLst>
            </p:cNvPr>
            <p:cNvSpPr/>
            <p:nvPr/>
          </p:nvSpPr>
          <p:spPr bwMode="auto">
            <a:xfrm>
              <a:off x="247624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49" name="Cylinder 148">
              <a:extLst>
                <a:ext uri="{FF2B5EF4-FFF2-40B4-BE49-F238E27FC236}">
                  <a16:creationId xmlns:a16="http://schemas.microsoft.com/office/drawing/2014/main" id="{86A3DDD6-9C6A-46EF-88D3-0A80EE2BFFDE}"/>
                </a:ext>
              </a:extLst>
            </p:cNvPr>
            <p:cNvSpPr/>
            <p:nvPr/>
          </p:nvSpPr>
          <p:spPr bwMode="auto">
            <a:xfrm>
              <a:off x="353001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0" name="Cylinder 149">
              <a:extLst>
                <a:ext uri="{FF2B5EF4-FFF2-40B4-BE49-F238E27FC236}">
                  <a16:creationId xmlns:a16="http://schemas.microsoft.com/office/drawing/2014/main" id="{844D7E4B-CF39-445C-BF81-78C7C34AC659}"/>
                </a:ext>
              </a:extLst>
            </p:cNvPr>
            <p:cNvSpPr/>
            <p:nvPr/>
          </p:nvSpPr>
          <p:spPr bwMode="auto">
            <a:xfrm>
              <a:off x="300312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1" name="Cylinder 150">
              <a:extLst>
                <a:ext uri="{FF2B5EF4-FFF2-40B4-BE49-F238E27FC236}">
                  <a16:creationId xmlns:a16="http://schemas.microsoft.com/office/drawing/2014/main" id="{D41701B0-6C60-4F50-AC03-4CB945367292}"/>
                </a:ext>
              </a:extLst>
            </p:cNvPr>
            <p:cNvSpPr/>
            <p:nvPr/>
          </p:nvSpPr>
          <p:spPr bwMode="auto">
            <a:xfrm>
              <a:off x="405689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2" name="Cylinder 151">
              <a:extLst>
                <a:ext uri="{FF2B5EF4-FFF2-40B4-BE49-F238E27FC236}">
                  <a16:creationId xmlns:a16="http://schemas.microsoft.com/office/drawing/2014/main" id="{A3EDC2AE-E43D-4334-826A-BC84DDBF6D85}"/>
                </a:ext>
              </a:extLst>
            </p:cNvPr>
            <p:cNvSpPr/>
            <p:nvPr/>
          </p:nvSpPr>
          <p:spPr bwMode="auto">
            <a:xfrm>
              <a:off x="458378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3" name="Cylinder 152">
              <a:extLst>
                <a:ext uri="{FF2B5EF4-FFF2-40B4-BE49-F238E27FC236}">
                  <a16:creationId xmlns:a16="http://schemas.microsoft.com/office/drawing/2014/main" id="{39E13237-9A90-47C0-9486-35261D32DC99}"/>
                </a:ext>
              </a:extLst>
            </p:cNvPr>
            <p:cNvSpPr/>
            <p:nvPr/>
          </p:nvSpPr>
          <p:spPr bwMode="auto">
            <a:xfrm>
              <a:off x="5637553"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4" name="Cylinder 153">
              <a:extLst>
                <a:ext uri="{FF2B5EF4-FFF2-40B4-BE49-F238E27FC236}">
                  <a16:creationId xmlns:a16="http://schemas.microsoft.com/office/drawing/2014/main" id="{2781091C-302D-4AC2-8C48-F4CC08765430}"/>
                </a:ext>
              </a:extLst>
            </p:cNvPr>
            <p:cNvSpPr/>
            <p:nvPr/>
          </p:nvSpPr>
          <p:spPr bwMode="auto">
            <a:xfrm>
              <a:off x="511067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5" name="Cylinder 154">
              <a:extLst>
                <a:ext uri="{FF2B5EF4-FFF2-40B4-BE49-F238E27FC236}">
                  <a16:creationId xmlns:a16="http://schemas.microsoft.com/office/drawing/2014/main" id="{8B18DA9A-7F24-4410-9A48-F854570A66D6}"/>
                </a:ext>
              </a:extLst>
            </p:cNvPr>
            <p:cNvSpPr/>
            <p:nvPr/>
          </p:nvSpPr>
          <p:spPr bwMode="auto">
            <a:xfrm>
              <a:off x="616443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6" name="Cylinder 155">
              <a:extLst>
                <a:ext uri="{FF2B5EF4-FFF2-40B4-BE49-F238E27FC236}">
                  <a16:creationId xmlns:a16="http://schemas.microsoft.com/office/drawing/2014/main" id="{0CE70192-7BD4-444E-8CA1-62006CF8FF9E}"/>
                </a:ext>
              </a:extLst>
            </p:cNvPr>
            <p:cNvSpPr/>
            <p:nvPr/>
          </p:nvSpPr>
          <p:spPr bwMode="auto">
            <a:xfrm>
              <a:off x="669132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7" name="Cylinder 156">
              <a:extLst>
                <a:ext uri="{FF2B5EF4-FFF2-40B4-BE49-F238E27FC236}">
                  <a16:creationId xmlns:a16="http://schemas.microsoft.com/office/drawing/2014/main" id="{55C90B38-BFDF-4926-95E3-C374BD1AE25D}"/>
                </a:ext>
              </a:extLst>
            </p:cNvPr>
            <p:cNvSpPr/>
            <p:nvPr/>
          </p:nvSpPr>
          <p:spPr bwMode="auto">
            <a:xfrm>
              <a:off x="721820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8" name="Cylinder 157">
              <a:extLst>
                <a:ext uri="{FF2B5EF4-FFF2-40B4-BE49-F238E27FC236}">
                  <a16:creationId xmlns:a16="http://schemas.microsoft.com/office/drawing/2014/main" id="{BFF8A8AD-BDC4-497F-BB6A-5A1C458A133D}"/>
                </a:ext>
              </a:extLst>
            </p:cNvPr>
            <p:cNvSpPr/>
            <p:nvPr/>
          </p:nvSpPr>
          <p:spPr bwMode="auto">
            <a:xfrm>
              <a:off x="774509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59" name="Cylinder 158">
              <a:extLst>
                <a:ext uri="{FF2B5EF4-FFF2-40B4-BE49-F238E27FC236}">
                  <a16:creationId xmlns:a16="http://schemas.microsoft.com/office/drawing/2014/main" id="{8EF22C8B-48BB-4725-889C-D6F208A1E6F3}"/>
                </a:ext>
              </a:extLst>
            </p:cNvPr>
            <p:cNvSpPr/>
            <p:nvPr/>
          </p:nvSpPr>
          <p:spPr bwMode="auto">
            <a:xfrm>
              <a:off x="8798866"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0" name="Cylinder 159">
              <a:extLst>
                <a:ext uri="{FF2B5EF4-FFF2-40B4-BE49-F238E27FC236}">
                  <a16:creationId xmlns:a16="http://schemas.microsoft.com/office/drawing/2014/main" id="{5EB52955-460E-41F8-9AE9-0D5350718C2A}"/>
                </a:ext>
              </a:extLst>
            </p:cNvPr>
            <p:cNvSpPr/>
            <p:nvPr/>
          </p:nvSpPr>
          <p:spPr bwMode="auto">
            <a:xfrm>
              <a:off x="8271980"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1" name="Cylinder 160">
              <a:extLst>
                <a:ext uri="{FF2B5EF4-FFF2-40B4-BE49-F238E27FC236}">
                  <a16:creationId xmlns:a16="http://schemas.microsoft.com/office/drawing/2014/main" id="{ED13BBB4-DA2E-44D0-808C-D4A7F39FEAAA}"/>
                </a:ext>
              </a:extLst>
            </p:cNvPr>
            <p:cNvSpPr/>
            <p:nvPr/>
          </p:nvSpPr>
          <p:spPr bwMode="auto">
            <a:xfrm>
              <a:off x="9325752"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2" name="Cylinder 161">
              <a:extLst>
                <a:ext uri="{FF2B5EF4-FFF2-40B4-BE49-F238E27FC236}">
                  <a16:creationId xmlns:a16="http://schemas.microsoft.com/office/drawing/2014/main" id="{37C65E91-F8D1-45F2-B51D-A6083F6927AE}"/>
                </a:ext>
              </a:extLst>
            </p:cNvPr>
            <p:cNvSpPr/>
            <p:nvPr/>
          </p:nvSpPr>
          <p:spPr bwMode="auto">
            <a:xfrm>
              <a:off x="9852638"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3" name="Cylinder 162">
              <a:extLst>
                <a:ext uri="{FF2B5EF4-FFF2-40B4-BE49-F238E27FC236}">
                  <a16:creationId xmlns:a16="http://schemas.microsoft.com/office/drawing/2014/main" id="{D74E5020-9D3F-47FE-AB0E-BCF9BB73AFB3}"/>
                </a:ext>
              </a:extLst>
            </p:cNvPr>
            <p:cNvSpPr/>
            <p:nvPr/>
          </p:nvSpPr>
          <p:spPr bwMode="auto">
            <a:xfrm>
              <a:off x="10906407"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4" name="Cylinder 163">
              <a:extLst>
                <a:ext uri="{FF2B5EF4-FFF2-40B4-BE49-F238E27FC236}">
                  <a16:creationId xmlns:a16="http://schemas.microsoft.com/office/drawing/2014/main" id="{87FC1EB8-4896-4804-B708-AA928EC7F0B2}"/>
                </a:ext>
              </a:extLst>
            </p:cNvPr>
            <p:cNvSpPr/>
            <p:nvPr/>
          </p:nvSpPr>
          <p:spPr bwMode="auto">
            <a:xfrm>
              <a:off x="10379524" y="31876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5" name="Cylinder 164">
              <a:extLst>
                <a:ext uri="{FF2B5EF4-FFF2-40B4-BE49-F238E27FC236}">
                  <a16:creationId xmlns:a16="http://schemas.microsoft.com/office/drawing/2014/main" id="{5632D567-783F-40B3-A164-C63846020E3A}"/>
                </a:ext>
              </a:extLst>
            </p:cNvPr>
            <p:cNvSpPr/>
            <p:nvPr/>
          </p:nvSpPr>
          <p:spPr bwMode="auto">
            <a:xfrm>
              <a:off x="104798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6" name="Cylinder 165">
              <a:extLst>
                <a:ext uri="{FF2B5EF4-FFF2-40B4-BE49-F238E27FC236}">
                  <a16:creationId xmlns:a16="http://schemas.microsoft.com/office/drawing/2014/main" id="{864B5F6A-5DE1-4030-A61E-330378CEDF21}"/>
                </a:ext>
              </a:extLst>
            </p:cNvPr>
            <p:cNvSpPr/>
            <p:nvPr/>
          </p:nvSpPr>
          <p:spPr bwMode="auto">
            <a:xfrm>
              <a:off x="157486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7" name="Cylinder 166">
              <a:extLst>
                <a:ext uri="{FF2B5EF4-FFF2-40B4-BE49-F238E27FC236}">
                  <a16:creationId xmlns:a16="http://schemas.microsoft.com/office/drawing/2014/main" id="{C38950C9-7318-484A-8A19-9B680034E83C}"/>
                </a:ext>
              </a:extLst>
            </p:cNvPr>
            <p:cNvSpPr/>
            <p:nvPr/>
          </p:nvSpPr>
          <p:spPr bwMode="auto">
            <a:xfrm>
              <a:off x="210175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8" name="Cylinder 167">
              <a:extLst>
                <a:ext uri="{FF2B5EF4-FFF2-40B4-BE49-F238E27FC236}">
                  <a16:creationId xmlns:a16="http://schemas.microsoft.com/office/drawing/2014/main" id="{1943D45D-3740-4115-8A5A-F3D15B949BD5}"/>
                </a:ext>
              </a:extLst>
            </p:cNvPr>
            <p:cNvSpPr/>
            <p:nvPr/>
          </p:nvSpPr>
          <p:spPr bwMode="auto">
            <a:xfrm>
              <a:off x="262864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69" name="Cylinder 168">
              <a:extLst>
                <a:ext uri="{FF2B5EF4-FFF2-40B4-BE49-F238E27FC236}">
                  <a16:creationId xmlns:a16="http://schemas.microsoft.com/office/drawing/2014/main" id="{BD2F8131-F3F7-4D49-B0AA-66B768BE8CE8}"/>
                </a:ext>
              </a:extLst>
            </p:cNvPr>
            <p:cNvSpPr/>
            <p:nvPr/>
          </p:nvSpPr>
          <p:spPr bwMode="auto">
            <a:xfrm>
              <a:off x="368241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0" name="Cylinder 169">
              <a:extLst>
                <a:ext uri="{FF2B5EF4-FFF2-40B4-BE49-F238E27FC236}">
                  <a16:creationId xmlns:a16="http://schemas.microsoft.com/office/drawing/2014/main" id="{AA25DC67-1AD7-4D31-82F9-6B8F482E0B9E}"/>
                </a:ext>
              </a:extLst>
            </p:cNvPr>
            <p:cNvSpPr/>
            <p:nvPr/>
          </p:nvSpPr>
          <p:spPr bwMode="auto">
            <a:xfrm>
              <a:off x="315552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1" name="Cylinder 170">
              <a:extLst>
                <a:ext uri="{FF2B5EF4-FFF2-40B4-BE49-F238E27FC236}">
                  <a16:creationId xmlns:a16="http://schemas.microsoft.com/office/drawing/2014/main" id="{3A25A22E-6C6F-4DAA-A82E-5CE542F52AD9}"/>
                </a:ext>
              </a:extLst>
            </p:cNvPr>
            <p:cNvSpPr/>
            <p:nvPr/>
          </p:nvSpPr>
          <p:spPr bwMode="auto">
            <a:xfrm>
              <a:off x="420929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2" name="Cylinder 171">
              <a:extLst>
                <a:ext uri="{FF2B5EF4-FFF2-40B4-BE49-F238E27FC236}">
                  <a16:creationId xmlns:a16="http://schemas.microsoft.com/office/drawing/2014/main" id="{A0588214-7845-462E-800D-96B364B46EA7}"/>
                </a:ext>
              </a:extLst>
            </p:cNvPr>
            <p:cNvSpPr/>
            <p:nvPr/>
          </p:nvSpPr>
          <p:spPr bwMode="auto">
            <a:xfrm>
              <a:off x="473618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3" name="Cylinder 172">
              <a:extLst>
                <a:ext uri="{FF2B5EF4-FFF2-40B4-BE49-F238E27FC236}">
                  <a16:creationId xmlns:a16="http://schemas.microsoft.com/office/drawing/2014/main" id="{978B1BDB-615B-417F-BC63-767757BCE874}"/>
                </a:ext>
              </a:extLst>
            </p:cNvPr>
            <p:cNvSpPr/>
            <p:nvPr/>
          </p:nvSpPr>
          <p:spPr bwMode="auto">
            <a:xfrm>
              <a:off x="5789953"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4" name="Cylinder 173">
              <a:extLst>
                <a:ext uri="{FF2B5EF4-FFF2-40B4-BE49-F238E27FC236}">
                  <a16:creationId xmlns:a16="http://schemas.microsoft.com/office/drawing/2014/main" id="{958C88C3-1F4B-4801-85F8-367118EB3627}"/>
                </a:ext>
              </a:extLst>
            </p:cNvPr>
            <p:cNvSpPr/>
            <p:nvPr/>
          </p:nvSpPr>
          <p:spPr bwMode="auto">
            <a:xfrm>
              <a:off x="526307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5" name="Cylinder 174">
              <a:extLst>
                <a:ext uri="{FF2B5EF4-FFF2-40B4-BE49-F238E27FC236}">
                  <a16:creationId xmlns:a16="http://schemas.microsoft.com/office/drawing/2014/main" id="{DFCAE6A9-E5C8-409D-B909-300738E28917}"/>
                </a:ext>
              </a:extLst>
            </p:cNvPr>
            <p:cNvSpPr/>
            <p:nvPr/>
          </p:nvSpPr>
          <p:spPr bwMode="auto">
            <a:xfrm>
              <a:off x="631683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6" name="Cylinder 175">
              <a:extLst>
                <a:ext uri="{FF2B5EF4-FFF2-40B4-BE49-F238E27FC236}">
                  <a16:creationId xmlns:a16="http://schemas.microsoft.com/office/drawing/2014/main" id="{7A7FB9C3-38C9-4FD3-8333-3F13DE186149}"/>
                </a:ext>
              </a:extLst>
            </p:cNvPr>
            <p:cNvSpPr/>
            <p:nvPr/>
          </p:nvSpPr>
          <p:spPr bwMode="auto">
            <a:xfrm>
              <a:off x="684372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7" name="Cylinder 176">
              <a:extLst>
                <a:ext uri="{FF2B5EF4-FFF2-40B4-BE49-F238E27FC236}">
                  <a16:creationId xmlns:a16="http://schemas.microsoft.com/office/drawing/2014/main" id="{4E18DDD7-9104-4862-B84E-8716697A78F2}"/>
                </a:ext>
              </a:extLst>
            </p:cNvPr>
            <p:cNvSpPr/>
            <p:nvPr/>
          </p:nvSpPr>
          <p:spPr bwMode="auto">
            <a:xfrm>
              <a:off x="737060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8" name="Cylinder 177">
              <a:extLst>
                <a:ext uri="{FF2B5EF4-FFF2-40B4-BE49-F238E27FC236}">
                  <a16:creationId xmlns:a16="http://schemas.microsoft.com/office/drawing/2014/main" id="{EDECE466-0229-4FF4-8F1C-B1185BB7C2D8}"/>
                </a:ext>
              </a:extLst>
            </p:cNvPr>
            <p:cNvSpPr/>
            <p:nvPr/>
          </p:nvSpPr>
          <p:spPr bwMode="auto">
            <a:xfrm>
              <a:off x="789749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79" name="Cylinder 178">
              <a:extLst>
                <a:ext uri="{FF2B5EF4-FFF2-40B4-BE49-F238E27FC236}">
                  <a16:creationId xmlns:a16="http://schemas.microsoft.com/office/drawing/2014/main" id="{1BCB5F73-C662-4242-BE64-8B3BE55B3A06}"/>
                </a:ext>
              </a:extLst>
            </p:cNvPr>
            <p:cNvSpPr/>
            <p:nvPr/>
          </p:nvSpPr>
          <p:spPr bwMode="auto">
            <a:xfrm>
              <a:off x="8951266"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0" name="Cylinder 179">
              <a:extLst>
                <a:ext uri="{FF2B5EF4-FFF2-40B4-BE49-F238E27FC236}">
                  <a16:creationId xmlns:a16="http://schemas.microsoft.com/office/drawing/2014/main" id="{2A3C8C54-04C6-46B2-A2EE-F4E5EF0C1127}"/>
                </a:ext>
              </a:extLst>
            </p:cNvPr>
            <p:cNvSpPr/>
            <p:nvPr/>
          </p:nvSpPr>
          <p:spPr bwMode="auto">
            <a:xfrm>
              <a:off x="8424380"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1" name="Cylinder 180">
              <a:extLst>
                <a:ext uri="{FF2B5EF4-FFF2-40B4-BE49-F238E27FC236}">
                  <a16:creationId xmlns:a16="http://schemas.microsoft.com/office/drawing/2014/main" id="{FAA069CC-28E6-4593-B920-B74BF929A1A1}"/>
                </a:ext>
              </a:extLst>
            </p:cNvPr>
            <p:cNvSpPr/>
            <p:nvPr/>
          </p:nvSpPr>
          <p:spPr bwMode="auto">
            <a:xfrm>
              <a:off x="9478152"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2" name="Cylinder 181">
              <a:extLst>
                <a:ext uri="{FF2B5EF4-FFF2-40B4-BE49-F238E27FC236}">
                  <a16:creationId xmlns:a16="http://schemas.microsoft.com/office/drawing/2014/main" id="{EEB82ACC-3F64-4FF9-B944-7E02594C7929}"/>
                </a:ext>
              </a:extLst>
            </p:cNvPr>
            <p:cNvSpPr/>
            <p:nvPr/>
          </p:nvSpPr>
          <p:spPr bwMode="auto">
            <a:xfrm>
              <a:off x="10005038"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3" name="Cylinder 182">
              <a:extLst>
                <a:ext uri="{FF2B5EF4-FFF2-40B4-BE49-F238E27FC236}">
                  <a16:creationId xmlns:a16="http://schemas.microsoft.com/office/drawing/2014/main" id="{455BBE1B-28E8-49C2-84A7-0B29D74F78CF}"/>
                </a:ext>
              </a:extLst>
            </p:cNvPr>
            <p:cNvSpPr/>
            <p:nvPr/>
          </p:nvSpPr>
          <p:spPr bwMode="auto">
            <a:xfrm>
              <a:off x="11058807"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4" name="Cylinder 183">
              <a:extLst>
                <a:ext uri="{FF2B5EF4-FFF2-40B4-BE49-F238E27FC236}">
                  <a16:creationId xmlns:a16="http://schemas.microsoft.com/office/drawing/2014/main" id="{55B3BB0C-687C-4840-A6C5-DD2606B603C4}"/>
                </a:ext>
              </a:extLst>
            </p:cNvPr>
            <p:cNvSpPr/>
            <p:nvPr/>
          </p:nvSpPr>
          <p:spPr bwMode="auto">
            <a:xfrm>
              <a:off x="10531924" y="33400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5" name="Cylinder 184">
              <a:extLst>
                <a:ext uri="{FF2B5EF4-FFF2-40B4-BE49-F238E27FC236}">
                  <a16:creationId xmlns:a16="http://schemas.microsoft.com/office/drawing/2014/main" id="{EFAE089B-F159-4E1B-9CA2-28C1FB42265B}"/>
                </a:ext>
              </a:extLst>
            </p:cNvPr>
            <p:cNvSpPr/>
            <p:nvPr/>
          </p:nvSpPr>
          <p:spPr bwMode="auto">
            <a:xfrm>
              <a:off x="120038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6" name="Cylinder 185">
              <a:extLst>
                <a:ext uri="{FF2B5EF4-FFF2-40B4-BE49-F238E27FC236}">
                  <a16:creationId xmlns:a16="http://schemas.microsoft.com/office/drawing/2014/main" id="{29EBFFCB-FC67-4070-AE1A-4AEA88695C16}"/>
                </a:ext>
              </a:extLst>
            </p:cNvPr>
            <p:cNvSpPr/>
            <p:nvPr/>
          </p:nvSpPr>
          <p:spPr bwMode="auto">
            <a:xfrm>
              <a:off x="172726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7" name="Cylinder 186">
              <a:extLst>
                <a:ext uri="{FF2B5EF4-FFF2-40B4-BE49-F238E27FC236}">
                  <a16:creationId xmlns:a16="http://schemas.microsoft.com/office/drawing/2014/main" id="{189ECDEA-D8E9-4896-B960-6454CF5BBDF1}"/>
                </a:ext>
              </a:extLst>
            </p:cNvPr>
            <p:cNvSpPr/>
            <p:nvPr/>
          </p:nvSpPr>
          <p:spPr bwMode="auto">
            <a:xfrm>
              <a:off x="225415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8" name="Cylinder 187">
              <a:extLst>
                <a:ext uri="{FF2B5EF4-FFF2-40B4-BE49-F238E27FC236}">
                  <a16:creationId xmlns:a16="http://schemas.microsoft.com/office/drawing/2014/main" id="{D62C23BB-B0DF-4458-B289-94527BBACD0E}"/>
                </a:ext>
              </a:extLst>
            </p:cNvPr>
            <p:cNvSpPr/>
            <p:nvPr/>
          </p:nvSpPr>
          <p:spPr bwMode="auto">
            <a:xfrm>
              <a:off x="278104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89" name="Cylinder 188">
              <a:extLst>
                <a:ext uri="{FF2B5EF4-FFF2-40B4-BE49-F238E27FC236}">
                  <a16:creationId xmlns:a16="http://schemas.microsoft.com/office/drawing/2014/main" id="{37A0C674-7E26-4284-89C8-8ACDE81696D8}"/>
                </a:ext>
              </a:extLst>
            </p:cNvPr>
            <p:cNvSpPr/>
            <p:nvPr/>
          </p:nvSpPr>
          <p:spPr bwMode="auto">
            <a:xfrm>
              <a:off x="383481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0" name="Cylinder 189">
              <a:extLst>
                <a:ext uri="{FF2B5EF4-FFF2-40B4-BE49-F238E27FC236}">
                  <a16:creationId xmlns:a16="http://schemas.microsoft.com/office/drawing/2014/main" id="{F2FAC6E4-5E33-4BB5-9B2F-6D30B7DE47E5}"/>
                </a:ext>
              </a:extLst>
            </p:cNvPr>
            <p:cNvSpPr/>
            <p:nvPr/>
          </p:nvSpPr>
          <p:spPr bwMode="auto">
            <a:xfrm>
              <a:off x="330792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1" name="Cylinder 190">
              <a:extLst>
                <a:ext uri="{FF2B5EF4-FFF2-40B4-BE49-F238E27FC236}">
                  <a16:creationId xmlns:a16="http://schemas.microsoft.com/office/drawing/2014/main" id="{81074A7A-29DE-4321-BF2F-FB341BEA6193}"/>
                </a:ext>
              </a:extLst>
            </p:cNvPr>
            <p:cNvSpPr/>
            <p:nvPr/>
          </p:nvSpPr>
          <p:spPr bwMode="auto">
            <a:xfrm>
              <a:off x="436169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2" name="Cylinder 191">
              <a:extLst>
                <a:ext uri="{FF2B5EF4-FFF2-40B4-BE49-F238E27FC236}">
                  <a16:creationId xmlns:a16="http://schemas.microsoft.com/office/drawing/2014/main" id="{F432DB1B-1FB1-4036-9E38-2465B958E04F}"/>
                </a:ext>
              </a:extLst>
            </p:cNvPr>
            <p:cNvSpPr/>
            <p:nvPr/>
          </p:nvSpPr>
          <p:spPr bwMode="auto">
            <a:xfrm>
              <a:off x="488858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3" name="Cylinder 192">
              <a:extLst>
                <a:ext uri="{FF2B5EF4-FFF2-40B4-BE49-F238E27FC236}">
                  <a16:creationId xmlns:a16="http://schemas.microsoft.com/office/drawing/2014/main" id="{276242F8-38CB-4003-A66E-4A755BCE5D95}"/>
                </a:ext>
              </a:extLst>
            </p:cNvPr>
            <p:cNvSpPr/>
            <p:nvPr/>
          </p:nvSpPr>
          <p:spPr bwMode="auto">
            <a:xfrm>
              <a:off x="5942353"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4" name="Cylinder 193">
              <a:extLst>
                <a:ext uri="{FF2B5EF4-FFF2-40B4-BE49-F238E27FC236}">
                  <a16:creationId xmlns:a16="http://schemas.microsoft.com/office/drawing/2014/main" id="{732EB904-A62F-4379-B831-B03767F561B3}"/>
                </a:ext>
              </a:extLst>
            </p:cNvPr>
            <p:cNvSpPr/>
            <p:nvPr/>
          </p:nvSpPr>
          <p:spPr bwMode="auto">
            <a:xfrm>
              <a:off x="541547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5" name="Cylinder 194">
              <a:extLst>
                <a:ext uri="{FF2B5EF4-FFF2-40B4-BE49-F238E27FC236}">
                  <a16:creationId xmlns:a16="http://schemas.microsoft.com/office/drawing/2014/main" id="{2F80D597-0368-4E27-97C4-34FFA823A1F8}"/>
                </a:ext>
              </a:extLst>
            </p:cNvPr>
            <p:cNvSpPr/>
            <p:nvPr/>
          </p:nvSpPr>
          <p:spPr bwMode="auto">
            <a:xfrm>
              <a:off x="646923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6" name="Cylinder 195">
              <a:extLst>
                <a:ext uri="{FF2B5EF4-FFF2-40B4-BE49-F238E27FC236}">
                  <a16:creationId xmlns:a16="http://schemas.microsoft.com/office/drawing/2014/main" id="{98A19008-2CE5-4E6A-9F6C-FF3175D681B6}"/>
                </a:ext>
              </a:extLst>
            </p:cNvPr>
            <p:cNvSpPr/>
            <p:nvPr/>
          </p:nvSpPr>
          <p:spPr bwMode="auto">
            <a:xfrm>
              <a:off x="699612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7" name="Cylinder 196">
              <a:extLst>
                <a:ext uri="{FF2B5EF4-FFF2-40B4-BE49-F238E27FC236}">
                  <a16:creationId xmlns:a16="http://schemas.microsoft.com/office/drawing/2014/main" id="{E014A928-D583-44FC-A222-219C2E79165C}"/>
                </a:ext>
              </a:extLst>
            </p:cNvPr>
            <p:cNvSpPr/>
            <p:nvPr/>
          </p:nvSpPr>
          <p:spPr bwMode="auto">
            <a:xfrm>
              <a:off x="752300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8" name="Cylinder 197">
              <a:extLst>
                <a:ext uri="{FF2B5EF4-FFF2-40B4-BE49-F238E27FC236}">
                  <a16:creationId xmlns:a16="http://schemas.microsoft.com/office/drawing/2014/main" id="{9ECA300D-8DEB-4E2C-BF50-8EB9C29383F8}"/>
                </a:ext>
              </a:extLst>
            </p:cNvPr>
            <p:cNvSpPr/>
            <p:nvPr/>
          </p:nvSpPr>
          <p:spPr bwMode="auto">
            <a:xfrm>
              <a:off x="803831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199" name="Cylinder 198">
              <a:extLst>
                <a:ext uri="{FF2B5EF4-FFF2-40B4-BE49-F238E27FC236}">
                  <a16:creationId xmlns:a16="http://schemas.microsoft.com/office/drawing/2014/main" id="{51A74C88-5AE7-4FCD-8EF7-5849D5C2EAC5}"/>
                </a:ext>
              </a:extLst>
            </p:cNvPr>
            <p:cNvSpPr/>
            <p:nvPr/>
          </p:nvSpPr>
          <p:spPr bwMode="auto">
            <a:xfrm>
              <a:off x="9103666"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00" name="Cylinder 199">
              <a:extLst>
                <a:ext uri="{FF2B5EF4-FFF2-40B4-BE49-F238E27FC236}">
                  <a16:creationId xmlns:a16="http://schemas.microsoft.com/office/drawing/2014/main" id="{FA254AF6-ED11-4D78-8039-D154E2AE9329}"/>
                </a:ext>
              </a:extLst>
            </p:cNvPr>
            <p:cNvSpPr/>
            <p:nvPr/>
          </p:nvSpPr>
          <p:spPr bwMode="auto">
            <a:xfrm>
              <a:off x="8576780"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01" name="Cylinder 200">
              <a:extLst>
                <a:ext uri="{FF2B5EF4-FFF2-40B4-BE49-F238E27FC236}">
                  <a16:creationId xmlns:a16="http://schemas.microsoft.com/office/drawing/2014/main" id="{050D3C93-E458-49E0-BEF6-3664BF2B0386}"/>
                </a:ext>
              </a:extLst>
            </p:cNvPr>
            <p:cNvSpPr/>
            <p:nvPr/>
          </p:nvSpPr>
          <p:spPr bwMode="auto">
            <a:xfrm>
              <a:off x="9630552"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02" name="Cylinder 201">
              <a:extLst>
                <a:ext uri="{FF2B5EF4-FFF2-40B4-BE49-F238E27FC236}">
                  <a16:creationId xmlns:a16="http://schemas.microsoft.com/office/drawing/2014/main" id="{3C43E48C-211F-415F-AE33-66AD7C9EC3A7}"/>
                </a:ext>
              </a:extLst>
            </p:cNvPr>
            <p:cNvSpPr/>
            <p:nvPr/>
          </p:nvSpPr>
          <p:spPr bwMode="auto">
            <a:xfrm>
              <a:off x="10157438"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03" name="Cylinder 202">
              <a:extLst>
                <a:ext uri="{FF2B5EF4-FFF2-40B4-BE49-F238E27FC236}">
                  <a16:creationId xmlns:a16="http://schemas.microsoft.com/office/drawing/2014/main" id="{3E238AA9-4843-4C02-A4A8-36DA28CC437F}"/>
                </a:ext>
              </a:extLst>
            </p:cNvPr>
            <p:cNvSpPr/>
            <p:nvPr/>
          </p:nvSpPr>
          <p:spPr bwMode="auto">
            <a:xfrm>
              <a:off x="11211207"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04" name="Cylinder 203">
              <a:extLst>
                <a:ext uri="{FF2B5EF4-FFF2-40B4-BE49-F238E27FC236}">
                  <a16:creationId xmlns:a16="http://schemas.microsoft.com/office/drawing/2014/main" id="{B73E6A19-5ECF-41DB-8379-EB25E952AF77}"/>
                </a:ext>
              </a:extLst>
            </p:cNvPr>
            <p:cNvSpPr/>
            <p:nvPr/>
          </p:nvSpPr>
          <p:spPr bwMode="auto">
            <a:xfrm>
              <a:off x="10684324" y="3492408"/>
              <a:ext cx="365760" cy="365760"/>
            </a:xfrm>
            <a:prstGeom prst="can">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grpSp>
      <p:sp>
        <p:nvSpPr>
          <p:cNvPr id="205" name="Rectangle: Rounded Corners 204">
            <a:extLst>
              <a:ext uri="{FF2B5EF4-FFF2-40B4-BE49-F238E27FC236}">
                <a16:creationId xmlns:a16="http://schemas.microsoft.com/office/drawing/2014/main" id="{79CB04C9-FB57-476D-9D39-08774048695C}"/>
              </a:ext>
            </a:extLst>
          </p:cNvPr>
          <p:cNvSpPr/>
          <p:nvPr/>
        </p:nvSpPr>
        <p:spPr bwMode="auto">
          <a:xfrm>
            <a:off x="7537264" y="4410272"/>
            <a:ext cx="1102208" cy="297161"/>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Data</a:t>
            </a:r>
          </a:p>
        </p:txBody>
      </p:sp>
      <p:sp>
        <p:nvSpPr>
          <p:cNvPr id="206" name="Rectangle: Rounded Corners 205">
            <a:extLst>
              <a:ext uri="{FF2B5EF4-FFF2-40B4-BE49-F238E27FC236}">
                <a16:creationId xmlns:a16="http://schemas.microsoft.com/office/drawing/2014/main" id="{E993F754-D2CE-4E19-A326-89D582C59490}"/>
              </a:ext>
            </a:extLst>
          </p:cNvPr>
          <p:cNvSpPr/>
          <p:nvPr/>
        </p:nvSpPr>
        <p:spPr bwMode="auto">
          <a:xfrm>
            <a:off x="7537264" y="4767460"/>
            <a:ext cx="1102208" cy="297161"/>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Log</a:t>
            </a:r>
          </a:p>
        </p:txBody>
      </p:sp>
      <p:sp>
        <p:nvSpPr>
          <p:cNvPr id="207" name="Rectangle 206">
            <a:extLst>
              <a:ext uri="{FF2B5EF4-FFF2-40B4-BE49-F238E27FC236}">
                <a16:creationId xmlns:a16="http://schemas.microsoft.com/office/drawing/2014/main" id="{7F96F9AF-E8B7-485E-85E7-7882F1B503D3}"/>
              </a:ext>
            </a:extLst>
          </p:cNvPr>
          <p:cNvSpPr/>
          <p:nvPr/>
        </p:nvSpPr>
        <p:spPr bwMode="auto">
          <a:xfrm>
            <a:off x="5126633" y="1064121"/>
            <a:ext cx="2400300" cy="17145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08" name="Rectangle 207">
            <a:extLst>
              <a:ext uri="{FF2B5EF4-FFF2-40B4-BE49-F238E27FC236}">
                <a16:creationId xmlns:a16="http://schemas.microsoft.com/office/drawing/2014/main" id="{E2C6537C-8C0A-4DB9-A4DE-9345ED958734}"/>
              </a:ext>
            </a:extLst>
          </p:cNvPr>
          <p:cNvSpPr/>
          <p:nvPr/>
        </p:nvSpPr>
        <p:spPr bwMode="auto">
          <a:xfrm>
            <a:off x="5255220" y="1155284"/>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209" name="Rectangle 208">
            <a:extLst>
              <a:ext uri="{FF2B5EF4-FFF2-40B4-BE49-F238E27FC236}">
                <a16:creationId xmlns:a16="http://schemas.microsoft.com/office/drawing/2014/main" id="{C5D66E8C-D151-4131-BACA-4B6D104BADD1}"/>
              </a:ext>
            </a:extLst>
          </p:cNvPr>
          <p:cNvSpPr/>
          <p:nvPr/>
        </p:nvSpPr>
        <p:spPr bwMode="auto">
          <a:xfrm>
            <a:off x="6369645" y="1155284"/>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210" name="Rectangle 209">
            <a:extLst>
              <a:ext uri="{FF2B5EF4-FFF2-40B4-BE49-F238E27FC236}">
                <a16:creationId xmlns:a16="http://schemas.microsoft.com/office/drawing/2014/main" id="{983DB047-32B3-43D7-8A0A-C08CF7332AD9}"/>
              </a:ext>
            </a:extLst>
          </p:cNvPr>
          <p:cNvSpPr/>
          <p:nvPr/>
        </p:nvSpPr>
        <p:spPr bwMode="auto">
          <a:xfrm>
            <a:off x="5255220" y="2064246"/>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err="1">
                <a:gradFill>
                  <a:gsLst>
                    <a:gs pos="0">
                      <a:srgbClr val="FFFFFF"/>
                    </a:gs>
                    <a:gs pos="100000">
                      <a:srgbClr val="FFFFFF"/>
                    </a:gs>
                  </a:gsLst>
                  <a:lin ang="5400000" scaled="0"/>
                </a:gradFill>
              </a:rPr>
              <a:t>NVMe</a:t>
            </a:r>
            <a:r>
              <a:rPr lang="en-US" sz="1875" dirty="0">
                <a:gradFill>
                  <a:gsLst>
                    <a:gs pos="0">
                      <a:srgbClr val="FFFFFF"/>
                    </a:gs>
                    <a:gs pos="100000">
                      <a:srgbClr val="FFFFFF"/>
                    </a:gs>
                  </a:gsLst>
                  <a:lin ang="5400000" scaled="0"/>
                </a:gradFill>
              </a:rPr>
              <a:t> SSD</a:t>
            </a:r>
            <a:endParaRPr lang="en-GB" sz="1875" dirty="0">
              <a:gradFill>
                <a:gsLst>
                  <a:gs pos="0">
                    <a:srgbClr val="FFFFFF"/>
                  </a:gs>
                  <a:gs pos="100000">
                    <a:srgbClr val="FFFFFF"/>
                  </a:gs>
                </a:gsLst>
                <a:lin ang="5400000" scaled="0"/>
              </a:gradFill>
            </a:endParaRPr>
          </a:p>
        </p:txBody>
      </p:sp>
      <p:sp>
        <p:nvSpPr>
          <p:cNvPr id="211" name="Rectangle 210">
            <a:extLst>
              <a:ext uri="{FF2B5EF4-FFF2-40B4-BE49-F238E27FC236}">
                <a16:creationId xmlns:a16="http://schemas.microsoft.com/office/drawing/2014/main" id="{1EBB0730-FF6D-455E-AF2A-43EDFB0A924D}"/>
              </a:ext>
            </a:extLst>
          </p:cNvPr>
          <p:cNvSpPr/>
          <p:nvPr/>
        </p:nvSpPr>
        <p:spPr bwMode="auto">
          <a:xfrm>
            <a:off x="4898033" y="2921496"/>
            <a:ext cx="17145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 Cache</a:t>
            </a:r>
            <a:endParaRPr lang="en-GB" sz="1875">
              <a:gradFill>
                <a:gsLst>
                  <a:gs pos="0">
                    <a:srgbClr val="FFFFFF"/>
                  </a:gs>
                  <a:gs pos="100000">
                    <a:srgbClr val="FFFFFF"/>
                  </a:gs>
                </a:gsLst>
                <a:lin ang="5400000" scaled="0"/>
              </a:gradFill>
            </a:endParaRPr>
          </a:p>
        </p:txBody>
      </p:sp>
      <p:sp>
        <p:nvSpPr>
          <p:cNvPr id="212" name="Rectangle 211">
            <a:extLst>
              <a:ext uri="{FF2B5EF4-FFF2-40B4-BE49-F238E27FC236}">
                <a16:creationId xmlns:a16="http://schemas.microsoft.com/office/drawing/2014/main" id="{537FE4A1-35F5-4945-8A06-7A30233256C9}"/>
              </a:ext>
            </a:extLst>
          </p:cNvPr>
          <p:cNvSpPr/>
          <p:nvPr/>
        </p:nvSpPr>
        <p:spPr bwMode="auto">
          <a:xfrm>
            <a:off x="6683970" y="2921496"/>
            <a:ext cx="1071563"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err="1">
                <a:gradFill>
                  <a:gsLst>
                    <a:gs pos="0">
                      <a:srgbClr val="FFFFFF"/>
                    </a:gs>
                    <a:gs pos="100000">
                      <a:srgbClr val="FFFFFF"/>
                    </a:gs>
                  </a:gsLst>
                  <a:lin ang="5400000" scaled="0"/>
                </a:gradFill>
              </a:rPr>
              <a:t>Tempdb</a:t>
            </a:r>
            <a:endParaRPr lang="en-GB" sz="1875">
              <a:gradFill>
                <a:gsLst>
                  <a:gs pos="0">
                    <a:srgbClr val="FFFFFF"/>
                  </a:gs>
                  <a:gs pos="100000">
                    <a:srgbClr val="FFFFFF"/>
                  </a:gs>
                </a:gsLst>
                <a:lin ang="5400000" scaled="0"/>
              </a:gradFill>
            </a:endParaRPr>
          </a:p>
        </p:txBody>
      </p:sp>
      <p:sp>
        <p:nvSpPr>
          <p:cNvPr id="213" name="Trapezoid 212">
            <a:extLst>
              <a:ext uri="{FF2B5EF4-FFF2-40B4-BE49-F238E27FC236}">
                <a16:creationId xmlns:a16="http://schemas.microsoft.com/office/drawing/2014/main" id="{EA42E0FD-F452-4359-A899-8F173E5667C3}"/>
              </a:ext>
            </a:extLst>
          </p:cNvPr>
          <p:cNvSpPr/>
          <p:nvPr/>
        </p:nvSpPr>
        <p:spPr bwMode="auto">
          <a:xfrm>
            <a:off x="4895197" y="2529713"/>
            <a:ext cx="2860336" cy="341329"/>
          </a:xfrm>
          <a:prstGeom prst="trapezoid">
            <a:avLst>
              <a:gd name="adj" fmla="val 10616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14" name="Rectangle 213">
            <a:extLst>
              <a:ext uri="{FF2B5EF4-FFF2-40B4-BE49-F238E27FC236}">
                <a16:creationId xmlns:a16="http://schemas.microsoft.com/office/drawing/2014/main" id="{04AC1BA0-DCA5-417C-A0B4-69AD8B15A086}"/>
              </a:ext>
            </a:extLst>
          </p:cNvPr>
          <p:cNvSpPr/>
          <p:nvPr/>
        </p:nvSpPr>
        <p:spPr bwMode="auto">
          <a:xfrm>
            <a:off x="8239485" y="1058573"/>
            <a:ext cx="2400300" cy="17145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15" name="Rectangle 214">
            <a:extLst>
              <a:ext uri="{FF2B5EF4-FFF2-40B4-BE49-F238E27FC236}">
                <a16:creationId xmlns:a16="http://schemas.microsoft.com/office/drawing/2014/main" id="{F8CFB113-BD69-4718-ABA7-33984ADC57BC}"/>
              </a:ext>
            </a:extLst>
          </p:cNvPr>
          <p:cNvSpPr/>
          <p:nvPr/>
        </p:nvSpPr>
        <p:spPr bwMode="auto">
          <a:xfrm>
            <a:off x="8368073" y="1149737"/>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Cores</a:t>
            </a:r>
            <a:endParaRPr lang="en-GB" sz="1875" dirty="0">
              <a:gradFill>
                <a:gsLst>
                  <a:gs pos="0">
                    <a:srgbClr val="FFFFFF"/>
                  </a:gs>
                  <a:gs pos="100000">
                    <a:srgbClr val="FFFFFF"/>
                  </a:gs>
                </a:gsLst>
                <a:lin ang="5400000" scaled="0"/>
              </a:gradFill>
            </a:endParaRPr>
          </a:p>
        </p:txBody>
      </p:sp>
      <p:sp>
        <p:nvSpPr>
          <p:cNvPr id="216" name="Rectangle 215">
            <a:extLst>
              <a:ext uri="{FF2B5EF4-FFF2-40B4-BE49-F238E27FC236}">
                <a16:creationId xmlns:a16="http://schemas.microsoft.com/office/drawing/2014/main" id="{487F9397-6185-42D4-AFCD-867D1AB0B8A9}"/>
              </a:ext>
            </a:extLst>
          </p:cNvPr>
          <p:cNvSpPr/>
          <p:nvPr/>
        </p:nvSpPr>
        <p:spPr bwMode="auto">
          <a:xfrm>
            <a:off x="9482498" y="1149737"/>
            <a:ext cx="1028700" cy="83564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Memory</a:t>
            </a:r>
            <a:endParaRPr lang="en-GB" sz="1875">
              <a:gradFill>
                <a:gsLst>
                  <a:gs pos="0">
                    <a:srgbClr val="FFFFFF"/>
                  </a:gs>
                  <a:gs pos="100000">
                    <a:srgbClr val="FFFFFF"/>
                  </a:gs>
                </a:gsLst>
                <a:lin ang="5400000" scaled="0"/>
              </a:gradFill>
            </a:endParaRPr>
          </a:p>
        </p:txBody>
      </p:sp>
      <p:sp>
        <p:nvSpPr>
          <p:cNvPr id="217" name="Rectangle 216">
            <a:extLst>
              <a:ext uri="{FF2B5EF4-FFF2-40B4-BE49-F238E27FC236}">
                <a16:creationId xmlns:a16="http://schemas.microsoft.com/office/drawing/2014/main" id="{BE3CDC38-F8F7-4A92-9ECE-CCEC74888AC8}"/>
              </a:ext>
            </a:extLst>
          </p:cNvPr>
          <p:cNvSpPr/>
          <p:nvPr/>
        </p:nvSpPr>
        <p:spPr bwMode="auto">
          <a:xfrm>
            <a:off x="8368073" y="2058698"/>
            <a:ext cx="2143125"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err="1">
                <a:gradFill>
                  <a:gsLst>
                    <a:gs pos="0">
                      <a:srgbClr val="FFFFFF"/>
                    </a:gs>
                    <a:gs pos="100000">
                      <a:srgbClr val="FFFFFF"/>
                    </a:gs>
                  </a:gsLst>
                  <a:lin ang="5400000" scaled="0"/>
                </a:gradFill>
              </a:rPr>
              <a:t>NVMe</a:t>
            </a:r>
            <a:r>
              <a:rPr lang="en-US" sz="1875" dirty="0">
                <a:gradFill>
                  <a:gsLst>
                    <a:gs pos="0">
                      <a:srgbClr val="FFFFFF"/>
                    </a:gs>
                    <a:gs pos="100000">
                      <a:srgbClr val="FFFFFF"/>
                    </a:gs>
                  </a:gsLst>
                  <a:lin ang="5400000" scaled="0"/>
                </a:gradFill>
              </a:rPr>
              <a:t> SSD</a:t>
            </a:r>
            <a:endParaRPr lang="en-GB" sz="1875" dirty="0">
              <a:gradFill>
                <a:gsLst>
                  <a:gs pos="0">
                    <a:srgbClr val="FFFFFF"/>
                  </a:gs>
                  <a:gs pos="100000">
                    <a:srgbClr val="FFFFFF"/>
                  </a:gs>
                </a:gsLst>
                <a:lin ang="5400000" scaled="0"/>
              </a:gradFill>
            </a:endParaRPr>
          </a:p>
        </p:txBody>
      </p:sp>
      <p:sp>
        <p:nvSpPr>
          <p:cNvPr id="218" name="Rectangle 217">
            <a:extLst>
              <a:ext uri="{FF2B5EF4-FFF2-40B4-BE49-F238E27FC236}">
                <a16:creationId xmlns:a16="http://schemas.microsoft.com/office/drawing/2014/main" id="{DF46169A-1CCD-4FB4-B759-8C0286A43FB6}"/>
              </a:ext>
            </a:extLst>
          </p:cNvPr>
          <p:cNvSpPr/>
          <p:nvPr/>
        </p:nvSpPr>
        <p:spPr bwMode="auto">
          <a:xfrm>
            <a:off x="8010885" y="2915948"/>
            <a:ext cx="1714500"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dirty="0">
                <a:gradFill>
                  <a:gsLst>
                    <a:gs pos="0">
                      <a:srgbClr val="FFFFFF"/>
                    </a:gs>
                    <a:gs pos="100000">
                      <a:srgbClr val="FFFFFF"/>
                    </a:gs>
                  </a:gsLst>
                  <a:lin ang="5400000" scaled="0"/>
                </a:gradFill>
              </a:rPr>
              <a:t> Cache</a:t>
            </a:r>
            <a:endParaRPr lang="en-GB" sz="1875" dirty="0">
              <a:gradFill>
                <a:gsLst>
                  <a:gs pos="0">
                    <a:srgbClr val="FFFFFF"/>
                  </a:gs>
                  <a:gs pos="100000">
                    <a:srgbClr val="FFFFFF"/>
                  </a:gs>
                </a:gsLst>
                <a:lin ang="5400000" scaled="0"/>
              </a:gradFill>
            </a:endParaRPr>
          </a:p>
        </p:txBody>
      </p:sp>
      <p:sp>
        <p:nvSpPr>
          <p:cNvPr id="219" name="Rectangle 218">
            <a:extLst>
              <a:ext uri="{FF2B5EF4-FFF2-40B4-BE49-F238E27FC236}">
                <a16:creationId xmlns:a16="http://schemas.microsoft.com/office/drawing/2014/main" id="{7FA6DDAE-DAF8-4DD4-B1A3-0B4A2C004CA0}"/>
              </a:ext>
            </a:extLst>
          </p:cNvPr>
          <p:cNvSpPr/>
          <p:nvPr/>
        </p:nvSpPr>
        <p:spPr bwMode="auto">
          <a:xfrm>
            <a:off x="9796822" y="2915948"/>
            <a:ext cx="1071563" cy="42862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err="1">
                <a:gradFill>
                  <a:gsLst>
                    <a:gs pos="0">
                      <a:srgbClr val="FFFFFF"/>
                    </a:gs>
                    <a:gs pos="100000">
                      <a:srgbClr val="FFFFFF"/>
                    </a:gs>
                  </a:gsLst>
                  <a:lin ang="5400000" scaled="0"/>
                </a:gradFill>
              </a:rPr>
              <a:t>Tempdb</a:t>
            </a:r>
            <a:endParaRPr lang="en-GB" sz="1875">
              <a:gradFill>
                <a:gsLst>
                  <a:gs pos="0">
                    <a:srgbClr val="FFFFFF"/>
                  </a:gs>
                  <a:gs pos="100000">
                    <a:srgbClr val="FFFFFF"/>
                  </a:gs>
                </a:gsLst>
                <a:lin ang="5400000" scaled="0"/>
              </a:gradFill>
            </a:endParaRPr>
          </a:p>
        </p:txBody>
      </p:sp>
      <p:sp>
        <p:nvSpPr>
          <p:cNvPr id="220" name="Trapezoid 219">
            <a:extLst>
              <a:ext uri="{FF2B5EF4-FFF2-40B4-BE49-F238E27FC236}">
                <a16:creationId xmlns:a16="http://schemas.microsoft.com/office/drawing/2014/main" id="{7F07F82A-547D-4C18-9B2F-0F920F2201F1}"/>
              </a:ext>
            </a:extLst>
          </p:cNvPr>
          <p:cNvSpPr/>
          <p:nvPr/>
        </p:nvSpPr>
        <p:spPr bwMode="auto">
          <a:xfrm>
            <a:off x="8008050" y="2524166"/>
            <a:ext cx="2860336" cy="341329"/>
          </a:xfrm>
          <a:prstGeom prst="trapezoid">
            <a:avLst>
              <a:gd name="adj" fmla="val 10616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21" name="Rectangle: Rounded Corners 220">
            <a:extLst>
              <a:ext uri="{FF2B5EF4-FFF2-40B4-BE49-F238E27FC236}">
                <a16:creationId xmlns:a16="http://schemas.microsoft.com/office/drawing/2014/main" id="{29277902-E215-4AB8-834E-CC2C6A6F6C53}"/>
              </a:ext>
            </a:extLst>
          </p:cNvPr>
          <p:cNvSpPr/>
          <p:nvPr/>
        </p:nvSpPr>
        <p:spPr bwMode="auto">
          <a:xfrm rot="5400000">
            <a:off x="113686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2" name="Rectangle: Rounded Corners 221">
            <a:extLst>
              <a:ext uri="{FF2B5EF4-FFF2-40B4-BE49-F238E27FC236}">
                <a16:creationId xmlns:a16="http://schemas.microsoft.com/office/drawing/2014/main" id="{79103A3D-DE0A-496B-9725-83D77BC61DE2}"/>
              </a:ext>
            </a:extLst>
          </p:cNvPr>
          <p:cNvSpPr/>
          <p:nvPr/>
        </p:nvSpPr>
        <p:spPr bwMode="auto">
          <a:xfrm rot="5400000">
            <a:off x="122631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3" name="Rectangle: Rounded Corners 222">
            <a:extLst>
              <a:ext uri="{FF2B5EF4-FFF2-40B4-BE49-F238E27FC236}">
                <a16:creationId xmlns:a16="http://schemas.microsoft.com/office/drawing/2014/main" id="{3F67D569-1B34-4088-9B7C-437474B9387C}"/>
              </a:ext>
            </a:extLst>
          </p:cNvPr>
          <p:cNvSpPr/>
          <p:nvPr/>
        </p:nvSpPr>
        <p:spPr bwMode="auto">
          <a:xfrm rot="5400000">
            <a:off x="131575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4" name="Rectangle: Rounded Corners 223">
            <a:extLst>
              <a:ext uri="{FF2B5EF4-FFF2-40B4-BE49-F238E27FC236}">
                <a16:creationId xmlns:a16="http://schemas.microsoft.com/office/drawing/2014/main" id="{2DB1FB68-F054-474B-8152-B1113BE0EB2B}"/>
              </a:ext>
            </a:extLst>
          </p:cNvPr>
          <p:cNvSpPr/>
          <p:nvPr/>
        </p:nvSpPr>
        <p:spPr bwMode="auto">
          <a:xfrm rot="5400000">
            <a:off x="140519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5" name="Rectangle: Rounded Corners 224">
            <a:extLst>
              <a:ext uri="{FF2B5EF4-FFF2-40B4-BE49-F238E27FC236}">
                <a16:creationId xmlns:a16="http://schemas.microsoft.com/office/drawing/2014/main" id="{CAB692CE-E078-49A0-A55D-C2802E111E3D}"/>
              </a:ext>
            </a:extLst>
          </p:cNvPr>
          <p:cNvSpPr/>
          <p:nvPr/>
        </p:nvSpPr>
        <p:spPr bwMode="auto">
          <a:xfrm rot="5400000">
            <a:off x="149464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6" name="Rectangle: Rounded Corners 225">
            <a:extLst>
              <a:ext uri="{FF2B5EF4-FFF2-40B4-BE49-F238E27FC236}">
                <a16:creationId xmlns:a16="http://schemas.microsoft.com/office/drawing/2014/main" id="{6576C5C2-A9FE-4D85-BA63-B98151197E99}"/>
              </a:ext>
            </a:extLst>
          </p:cNvPr>
          <p:cNvSpPr/>
          <p:nvPr/>
        </p:nvSpPr>
        <p:spPr bwMode="auto">
          <a:xfrm rot="5400000">
            <a:off x="158408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7" name="Rectangle: Rounded Corners 226">
            <a:extLst>
              <a:ext uri="{FF2B5EF4-FFF2-40B4-BE49-F238E27FC236}">
                <a16:creationId xmlns:a16="http://schemas.microsoft.com/office/drawing/2014/main" id="{028BD23C-EFEC-4331-B881-D4EDD257E5A9}"/>
              </a:ext>
            </a:extLst>
          </p:cNvPr>
          <p:cNvSpPr/>
          <p:nvPr/>
        </p:nvSpPr>
        <p:spPr bwMode="auto">
          <a:xfrm rot="5400000">
            <a:off x="167353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8" name="Rectangle: Rounded Corners 227">
            <a:extLst>
              <a:ext uri="{FF2B5EF4-FFF2-40B4-BE49-F238E27FC236}">
                <a16:creationId xmlns:a16="http://schemas.microsoft.com/office/drawing/2014/main" id="{E7EE85B4-2F49-495F-917F-7A581A804BCB}"/>
              </a:ext>
            </a:extLst>
          </p:cNvPr>
          <p:cNvSpPr/>
          <p:nvPr/>
        </p:nvSpPr>
        <p:spPr bwMode="auto">
          <a:xfrm rot="5400000">
            <a:off x="176297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29" name="Rectangle: Rounded Corners 228">
            <a:extLst>
              <a:ext uri="{FF2B5EF4-FFF2-40B4-BE49-F238E27FC236}">
                <a16:creationId xmlns:a16="http://schemas.microsoft.com/office/drawing/2014/main" id="{96F85CD5-04FC-491D-B122-3104BB7EBFE0}"/>
              </a:ext>
            </a:extLst>
          </p:cNvPr>
          <p:cNvSpPr/>
          <p:nvPr/>
        </p:nvSpPr>
        <p:spPr bwMode="auto">
          <a:xfrm rot="5400000">
            <a:off x="185241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0" name="Rectangle: Rounded Corners 229">
            <a:extLst>
              <a:ext uri="{FF2B5EF4-FFF2-40B4-BE49-F238E27FC236}">
                <a16:creationId xmlns:a16="http://schemas.microsoft.com/office/drawing/2014/main" id="{BE7250F7-9AFD-44BE-A88F-539162BBFB2C}"/>
              </a:ext>
            </a:extLst>
          </p:cNvPr>
          <p:cNvSpPr/>
          <p:nvPr/>
        </p:nvSpPr>
        <p:spPr bwMode="auto">
          <a:xfrm rot="5400000">
            <a:off x="194186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1" name="Rectangle: Rounded Corners 230">
            <a:extLst>
              <a:ext uri="{FF2B5EF4-FFF2-40B4-BE49-F238E27FC236}">
                <a16:creationId xmlns:a16="http://schemas.microsoft.com/office/drawing/2014/main" id="{4F42D458-833D-4262-9A44-C8B2140ACDE9}"/>
              </a:ext>
            </a:extLst>
          </p:cNvPr>
          <p:cNvSpPr/>
          <p:nvPr/>
        </p:nvSpPr>
        <p:spPr bwMode="auto">
          <a:xfrm rot="5400000">
            <a:off x="203130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2" name="Rectangle: Rounded Corners 231">
            <a:extLst>
              <a:ext uri="{FF2B5EF4-FFF2-40B4-BE49-F238E27FC236}">
                <a16:creationId xmlns:a16="http://schemas.microsoft.com/office/drawing/2014/main" id="{FF424285-6743-437B-9663-34E764CFE5D5}"/>
              </a:ext>
            </a:extLst>
          </p:cNvPr>
          <p:cNvSpPr/>
          <p:nvPr/>
        </p:nvSpPr>
        <p:spPr bwMode="auto">
          <a:xfrm rot="5400000">
            <a:off x="212075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3" name="Rectangle: Rounded Corners 232">
            <a:extLst>
              <a:ext uri="{FF2B5EF4-FFF2-40B4-BE49-F238E27FC236}">
                <a16:creationId xmlns:a16="http://schemas.microsoft.com/office/drawing/2014/main" id="{A41EF27F-2DA9-4067-8172-F052DC8D5875}"/>
              </a:ext>
            </a:extLst>
          </p:cNvPr>
          <p:cNvSpPr/>
          <p:nvPr/>
        </p:nvSpPr>
        <p:spPr bwMode="auto">
          <a:xfrm rot="5400000">
            <a:off x="221019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4" name="Rectangle: Rounded Corners 233">
            <a:extLst>
              <a:ext uri="{FF2B5EF4-FFF2-40B4-BE49-F238E27FC236}">
                <a16:creationId xmlns:a16="http://schemas.microsoft.com/office/drawing/2014/main" id="{67BEC9C3-B69D-493E-A752-8807D44C883D}"/>
              </a:ext>
            </a:extLst>
          </p:cNvPr>
          <p:cNvSpPr/>
          <p:nvPr/>
        </p:nvSpPr>
        <p:spPr bwMode="auto">
          <a:xfrm rot="5400000">
            <a:off x="2299640"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5" name="Rectangle: Rounded Corners 234">
            <a:extLst>
              <a:ext uri="{FF2B5EF4-FFF2-40B4-BE49-F238E27FC236}">
                <a16:creationId xmlns:a16="http://schemas.microsoft.com/office/drawing/2014/main" id="{D4396FB1-6393-44C4-AD81-857789E1D7EF}"/>
              </a:ext>
            </a:extLst>
          </p:cNvPr>
          <p:cNvSpPr/>
          <p:nvPr/>
        </p:nvSpPr>
        <p:spPr bwMode="auto">
          <a:xfrm rot="5400000">
            <a:off x="2389084"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6" name="Rectangle: Rounded Corners 235">
            <a:extLst>
              <a:ext uri="{FF2B5EF4-FFF2-40B4-BE49-F238E27FC236}">
                <a16:creationId xmlns:a16="http://schemas.microsoft.com/office/drawing/2014/main" id="{DC6E107D-3925-4B35-B2FA-7F7AC6DB8876}"/>
              </a:ext>
            </a:extLst>
          </p:cNvPr>
          <p:cNvSpPr/>
          <p:nvPr/>
        </p:nvSpPr>
        <p:spPr bwMode="auto">
          <a:xfrm rot="5400000">
            <a:off x="247852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7" name="Rectangle: Rounded Corners 236">
            <a:extLst>
              <a:ext uri="{FF2B5EF4-FFF2-40B4-BE49-F238E27FC236}">
                <a16:creationId xmlns:a16="http://schemas.microsoft.com/office/drawing/2014/main" id="{2ECE482A-9F58-4013-B26B-3471D1555F11}"/>
              </a:ext>
            </a:extLst>
          </p:cNvPr>
          <p:cNvSpPr/>
          <p:nvPr/>
        </p:nvSpPr>
        <p:spPr bwMode="auto">
          <a:xfrm rot="5400000">
            <a:off x="256797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8" name="Rectangle: Rounded Corners 237">
            <a:extLst>
              <a:ext uri="{FF2B5EF4-FFF2-40B4-BE49-F238E27FC236}">
                <a16:creationId xmlns:a16="http://schemas.microsoft.com/office/drawing/2014/main" id="{84DB44A6-11D7-4A7F-99F3-6E96284FBA04}"/>
              </a:ext>
            </a:extLst>
          </p:cNvPr>
          <p:cNvSpPr/>
          <p:nvPr/>
        </p:nvSpPr>
        <p:spPr bwMode="auto">
          <a:xfrm rot="5400000">
            <a:off x="265741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39" name="Rectangle: Rounded Corners 238">
            <a:extLst>
              <a:ext uri="{FF2B5EF4-FFF2-40B4-BE49-F238E27FC236}">
                <a16:creationId xmlns:a16="http://schemas.microsoft.com/office/drawing/2014/main" id="{F8E21F82-61C4-440A-9D67-673DF2B530C2}"/>
              </a:ext>
            </a:extLst>
          </p:cNvPr>
          <p:cNvSpPr/>
          <p:nvPr/>
        </p:nvSpPr>
        <p:spPr bwMode="auto">
          <a:xfrm rot="5400000">
            <a:off x="2746860"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0" name="Rectangle: Rounded Corners 239">
            <a:extLst>
              <a:ext uri="{FF2B5EF4-FFF2-40B4-BE49-F238E27FC236}">
                <a16:creationId xmlns:a16="http://schemas.microsoft.com/office/drawing/2014/main" id="{C6217105-238A-4491-ADD1-F45A16688433}"/>
              </a:ext>
            </a:extLst>
          </p:cNvPr>
          <p:cNvSpPr/>
          <p:nvPr/>
        </p:nvSpPr>
        <p:spPr bwMode="auto">
          <a:xfrm rot="5400000">
            <a:off x="2836304"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1" name="Rectangle: Rounded Corners 240">
            <a:extLst>
              <a:ext uri="{FF2B5EF4-FFF2-40B4-BE49-F238E27FC236}">
                <a16:creationId xmlns:a16="http://schemas.microsoft.com/office/drawing/2014/main" id="{BAFF84E8-B678-4AB3-B530-5D89B506BFE6}"/>
              </a:ext>
            </a:extLst>
          </p:cNvPr>
          <p:cNvSpPr/>
          <p:nvPr/>
        </p:nvSpPr>
        <p:spPr bwMode="auto">
          <a:xfrm rot="5400000">
            <a:off x="292574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2" name="Rectangle: Rounded Corners 241">
            <a:extLst>
              <a:ext uri="{FF2B5EF4-FFF2-40B4-BE49-F238E27FC236}">
                <a16:creationId xmlns:a16="http://schemas.microsoft.com/office/drawing/2014/main" id="{4CFEC5B3-71C8-4C53-A3BF-FD3C0B185701}"/>
              </a:ext>
            </a:extLst>
          </p:cNvPr>
          <p:cNvSpPr/>
          <p:nvPr/>
        </p:nvSpPr>
        <p:spPr bwMode="auto">
          <a:xfrm rot="5400000">
            <a:off x="301519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3" name="Rectangle: Rounded Corners 242">
            <a:extLst>
              <a:ext uri="{FF2B5EF4-FFF2-40B4-BE49-F238E27FC236}">
                <a16:creationId xmlns:a16="http://schemas.microsoft.com/office/drawing/2014/main" id="{67FB89B1-BE90-4971-BB9E-2E6DA37D09C3}"/>
              </a:ext>
            </a:extLst>
          </p:cNvPr>
          <p:cNvSpPr/>
          <p:nvPr/>
        </p:nvSpPr>
        <p:spPr bwMode="auto">
          <a:xfrm rot="5400000">
            <a:off x="310463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4" name="Rectangle: Rounded Corners 243">
            <a:extLst>
              <a:ext uri="{FF2B5EF4-FFF2-40B4-BE49-F238E27FC236}">
                <a16:creationId xmlns:a16="http://schemas.microsoft.com/office/drawing/2014/main" id="{A69CFA05-DAB2-4099-AFE1-2513DD0DEF43}"/>
              </a:ext>
            </a:extLst>
          </p:cNvPr>
          <p:cNvSpPr/>
          <p:nvPr/>
        </p:nvSpPr>
        <p:spPr bwMode="auto">
          <a:xfrm rot="5400000">
            <a:off x="3194080"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5" name="Rectangle: Rounded Corners 244">
            <a:extLst>
              <a:ext uri="{FF2B5EF4-FFF2-40B4-BE49-F238E27FC236}">
                <a16:creationId xmlns:a16="http://schemas.microsoft.com/office/drawing/2014/main" id="{F5AA02C4-EF9B-45A8-AB81-09EA2A834FFD}"/>
              </a:ext>
            </a:extLst>
          </p:cNvPr>
          <p:cNvSpPr/>
          <p:nvPr/>
        </p:nvSpPr>
        <p:spPr bwMode="auto">
          <a:xfrm rot="5400000">
            <a:off x="3283524"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6" name="Rectangle: Rounded Corners 245">
            <a:extLst>
              <a:ext uri="{FF2B5EF4-FFF2-40B4-BE49-F238E27FC236}">
                <a16:creationId xmlns:a16="http://schemas.microsoft.com/office/drawing/2014/main" id="{EED25000-788A-44AD-949F-D841088A745A}"/>
              </a:ext>
            </a:extLst>
          </p:cNvPr>
          <p:cNvSpPr/>
          <p:nvPr/>
        </p:nvSpPr>
        <p:spPr bwMode="auto">
          <a:xfrm rot="5400000">
            <a:off x="337296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7" name="Rectangle: Rounded Corners 246">
            <a:extLst>
              <a:ext uri="{FF2B5EF4-FFF2-40B4-BE49-F238E27FC236}">
                <a16:creationId xmlns:a16="http://schemas.microsoft.com/office/drawing/2014/main" id="{18E98174-A111-4262-BF28-8C46EBC3CE9E}"/>
              </a:ext>
            </a:extLst>
          </p:cNvPr>
          <p:cNvSpPr/>
          <p:nvPr/>
        </p:nvSpPr>
        <p:spPr bwMode="auto">
          <a:xfrm rot="5400000">
            <a:off x="346241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8" name="Rectangle: Rounded Corners 247">
            <a:extLst>
              <a:ext uri="{FF2B5EF4-FFF2-40B4-BE49-F238E27FC236}">
                <a16:creationId xmlns:a16="http://schemas.microsoft.com/office/drawing/2014/main" id="{429D5C33-3D1F-4632-89D3-54AAC1ABD0E1}"/>
              </a:ext>
            </a:extLst>
          </p:cNvPr>
          <p:cNvSpPr/>
          <p:nvPr/>
        </p:nvSpPr>
        <p:spPr bwMode="auto">
          <a:xfrm rot="5400000">
            <a:off x="355185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49" name="Rectangle: Rounded Corners 248">
            <a:extLst>
              <a:ext uri="{FF2B5EF4-FFF2-40B4-BE49-F238E27FC236}">
                <a16:creationId xmlns:a16="http://schemas.microsoft.com/office/drawing/2014/main" id="{E336EC07-E19C-486C-A190-4EC7BE3A9E3A}"/>
              </a:ext>
            </a:extLst>
          </p:cNvPr>
          <p:cNvSpPr/>
          <p:nvPr/>
        </p:nvSpPr>
        <p:spPr bwMode="auto">
          <a:xfrm rot="5400000">
            <a:off x="364130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0" name="Rectangle: Rounded Corners 249">
            <a:extLst>
              <a:ext uri="{FF2B5EF4-FFF2-40B4-BE49-F238E27FC236}">
                <a16:creationId xmlns:a16="http://schemas.microsoft.com/office/drawing/2014/main" id="{25897BC1-BB78-44FC-9480-47B7ACB08218}"/>
              </a:ext>
            </a:extLst>
          </p:cNvPr>
          <p:cNvSpPr/>
          <p:nvPr/>
        </p:nvSpPr>
        <p:spPr bwMode="auto">
          <a:xfrm rot="5400000">
            <a:off x="373074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1" name="Rectangle: Rounded Corners 250">
            <a:extLst>
              <a:ext uri="{FF2B5EF4-FFF2-40B4-BE49-F238E27FC236}">
                <a16:creationId xmlns:a16="http://schemas.microsoft.com/office/drawing/2014/main" id="{3FE92E20-5DB7-4F51-B3B0-979B7E44772C}"/>
              </a:ext>
            </a:extLst>
          </p:cNvPr>
          <p:cNvSpPr/>
          <p:nvPr/>
        </p:nvSpPr>
        <p:spPr bwMode="auto">
          <a:xfrm rot="5400000">
            <a:off x="382018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2" name="Rectangle: Rounded Corners 251">
            <a:extLst>
              <a:ext uri="{FF2B5EF4-FFF2-40B4-BE49-F238E27FC236}">
                <a16:creationId xmlns:a16="http://schemas.microsoft.com/office/drawing/2014/main" id="{111A79DB-6F31-46D1-9E3D-E7175C75A063}"/>
              </a:ext>
            </a:extLst>
          </p:cNvPr>
          <p:cNvSpPr/>
          <p:nvPr/>
        </p:nvSpPr>
        <p:spPr bwMode="auto">
          <a:xfrm rot="5400000">
            <a:off x="390963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3" name="Rectangle: Rounded Corners 252">
            <a:extLst>
              <a:ext uri="{FF2B5EF4-FFF2-40B4-BE49-F238E27FC236}">
                <a16:creationId xmlns:a16="http://schemas.microsoft.com/office/drawing/2014/main" id="{BF2A6626-68A0-4112-92B2-D6F8419943BA}"/>
              </a:ext>
            </a:extLst>
          </p:cNvPr>
          <p:cNvSpPr/>
          <p:nvPr/>
        </p:nvSpPr>
        <p:spPr bwMode="auto">
          <a:xfrm rot="5400000">
            <a:off x="399907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4" name="Rectangle: Rounded Corners 253">
            <a:extLst>
              <a:ext uri="{FF2B5EF4-FFF2-40B4-BE49-F238E27FC236}">
                <a16:creationId xmlns:a16="http://schemas.microsoft.com/office/drawing/2014/main" id="{0B61ABD4-B760-43D2-8D04-F8B8A130FD7B}"/>
              </a:ext>
            </a:extLst>
          </p:cNvPr>
          <p:cNvSpPr/>
          <p:nvPr/>
        </p:nvSpPr>
        <p:spPr bwMode="auto">
          <a:xfrm rot="5400000">
            <a:off x="408852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5" name="Rectangle: Rounded Corners 254">
            <a:extLst>
              <a:ext uri="{FF2B5EF4-FFF2-40B4-BE49-F238E27FC236}">
                <a16:creationId xmlns:a16="http://schemas.microsoft.com/office/drawing/2014/main" id="{305A9BA8-7F68-4EDF-AC6A-590F8A8B2C06}"/>
              </a:ext>
            </a:extLst>
          </p:cNvPr>
          <p:cNvSpPr/>
          <p:nvPr/>
        </p:nvSpPr>
        <p:spPr bwMode="auto">
          <a:xfrm rot="5400000">
            <a:off x="417796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6" name="Rectangle: Rounded Corners 255">
            <a:extLst>
              <a:ext uri="{FF2B5EF4-FFF2-40B4-BE49-F238E27FC236}">
                <a16:creationId xmlns:a16="http://schemas.microsoft.com/office/drawing/2014/main" id="{1CFCA79D-F923-4DEC-89D4-46D4C6695B11}"/>
              </a:ext>
            </a:extLst>
          </p:cNvPr>
          <p:cNvSpPr/>
          <p:nvPr/>
        </p:nvSpPr>
        <p:spPr bwMode="auto">
          <a:xfrm rot="5400000">
            <a:off x="426740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7" name="Rectangle: Rounded Corners 256">
            <a:extLst>
              <a:ext uri="{FF2B5EF4-FFF2-40B4-BE49-F238E27FC236}">
                <a16:creationId xmlns:a16="http://schemas.microsoft.com/office/drawing/2014/main" id="{43A0DEAB-24D3-4ECB-86A3-88CFC688045C}"/>
              </a:ext>
            </a:extLst>
          </p:cNvPr>
          <p:cNvSpPr/>
          <p:nvPr/>
        </p:nvSpPr>
        <p:spPr bwMode="auto">
          <a:xfrm rot="5400000">
            <a:off x="435685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8" name="Rectangle: Rounded Corners 257">
            <a:extLst>
              <a:ext uri="{FF2B5EF4-FFF2-40B4-BE49-F238E27FC236}">
                <a16:creationId xmlns:a16="http://schemas.microsoft.com/office/drawing/2014/main" id="{4C88B6C8-1878-4753-B11D-98B4830ECA62}"/>
              </a:ext>
            </a:extLst>
          </p:cNvPr>
          <p:cNvSpPr/>
          <p:nvPr/>
        </p:nvSpPr>
        <p:spPr bwMode="auto">
          <a:xfrm rot="5400000">
            <a:off x="444629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59" name="Rectangle: Rounded Corners 258">
            <a:extLst>
              <a:ext uri="{FF2B5EF4-FFF2-40B4-BE49-F238E27FC236}">
                <a16:creationId xmlns:a16="http://schemas.microsoft.com/office/drawing/2014/main" id="{64780FE3-A792-44A8-A3F5-653C11D07A04}"/>
              </a:ext>
            </a:extLst>
          </p:cNvPr>
          <p:cNvSpPr/>
          <p:nvPr/>
        </p:nvSpPr>
        <p:spPr bwMode="auto">
          <a:xfrm rot="5400000">
            <a:off x="453574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0" name="Rectangle: Rounded Corners 259">
            <a:extLst>
              <a:ext uri="{FF2B5EF4-FFF2-40B4-BE49-F238E27FC236}">
                <a16:creationId xmlns:a16="http://schemas.microsoft.com/office/drawing/2014/main" id="{958CCA6A-98C2-4CCC-9642-110FAE01C328}"/>
              </a:ext>
            </a:extLst>
          </p:cNvPr>
          <p:cNvSpPr/>
          <p:nvPr/>
        </p:nvSpPr>
        <p:spPr bwMode="auto">
          <a:xfrm rot="5400000">
            <a:off x="462518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1" name="Rectangle: Rounded Corners 260">
            <a:extLst>
              <a:ext uri="{FF2B5EF4-FFF2-40B4-BE49-F238E27FC236}">
                <a16:creationId xmlns:a16="http://schemas.microsoft.com/office/drawing/2014/main" id="{9B62DDE3-F26C-4DA9-8964-9FFF83CF6B22}"/>
              </a:ext>
            </a:extLst>
          </p:cNvPr>
          <p:cNvSpPr/>
          <p:nvPr/>
        </p:nvSpPr>
        <p:spPr bwMode="auto">
          <a:xfrm rot="5400000">
            <a:off x="471462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2" name="Rectangle: Rounded Corners 261">
            <a:extLst>
              <a:ext uri="{FF2B5EF4-FFF2-40B4-BE49-F238E27FC236}">
                <a16:creationId xmlns:a16="http://schemas.microsoft.com/office/drawing/2014/main" id="{F5A94349-D28E-41B4-B03A-785431FAAFCC}"/>
              </a:ext>
            </a:extLst>
          </p:cNvPr>
          <p:cNvSpPr/>
          <p:nvPr/>
        </p:nvSpPr>
        <p:spPr bwMode="auto">
          <a:xfrm rot="5400000">
            <a:off x="480407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3" name="Rectangle: Rounded Corners 262">
            <a:extLst>
              <a:ext uri="{FF2B5EF4-FFF2-40B4-BE49-F238E27FC236}">
                <a16:creationId xmlns:a16="http://schemas.microsoft.com/office/drawing/2014/main" id="{8C39D6F0-FB90-461C-A45E-4D4D933F45C1}"/>
              </a:ext>
            </a:extLst>
          </p:cNvPr>
          <p:cNvSpPr/>
          <p:nvPr/>
        </p:nvSpPr>
        <p:spPr bwMode="auto">
          <a:xfrm rot="5400000">
            <a:off x="489351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4" name="Rectangle: Rounded Corners 263">
            <a:extLst>
              <a:ext uri="{FF2B5EF4-FFF2-40B4-BE49-F238E27FC236}">
                <a16:creationId xmlns:a16="http://schemas.microsoft.com/office/drawing/2014/main" id="{9B98FFBA-53BC-4F13-8DDB-79E297FAA3AC}"/>
              </a:ext>
            </a:extLst>
          </p:cNvPr>
          <p:cNvSpPr/>
          <p:nvPr/>
        </p:nvSpPr>
        <p:spPr bwMode="auto">
          <a:xfrm rot="5400000">
            <a:off x="498296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5" name="Rectangle: Rounded Corners 264">
            <a:extLst>
              <a:ext uri="{FF2B5EF4-FFF2-40B4-BE49-F238E27FC236}">
                <a16:creationId xmlns:a16="http://schemas.microsoft.com/office/drawing/2014/main" id="{79E0266B-7F07-495A-955A-8EB236274A34}"/>
              </a:ext>
            </a:extLst>
          </p:cNvPr>
          <p:cNvSpPr/>
          <p:nvPr/>
        </p:nvSpPr>
        <p:spPr bwMode="auto">
          <a:xfrm rot="5400000">
            <a:off x="507240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6" name="Rectangle: Rounded Corners 265">
            <a:extLst>
              <a:ext uri="{FF2B5EF4-FFF2-40B4-BE49-F238E27FC236}">
                <a16:creationId xmlns:a16="http://schemas.microsoft.com/office/drawing/2014/main" id="{5B2EBFF1-EA13-4CE4-BD80-8068E4F6B79A}"/>
              </a:ext>
            </a:extLst>
          </p:cNvPr>
          <p:cNvSpPr/>
          <p:nvPr/>
        </p:nvSpPr>
        <p:spPr bwMode="auto">
          <a:xfrm rot="5400000">
            <a:off x="5161850"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7" name="Rectangle: Rounded Corners 266">
            <a:extLst>
              <a:ext uri="{FF2B5EF4-FFF2-40B4-BE49-F238E27FC236}">
                <a16:creationId xmlns:a16="http://schemas.microsoft.com/office/drawing/2014/main" id="{BCADEE22-CCAC-4048-A0DB-60A02D8D51D1}"/>
              </a:ext>
            </a:extLst>
          </p:cNvPr>
          <p:cNvSpPr/>
          <p:nvPr/>
        </p:nvSpPr>
        <p:spPr bwMode="auto">
          <a:xfrm rot="5400000">
            <a:off x="5251294"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8" name="Rectangle: Rounded Corners 267">
            <a:extLst>
              <a:ext uri="{FF2B5EF4-FFF2-40B4-BE49-F238E27FC236}">
                <a16:creationId xmlns:a16="http://schemas.microsoft.com/office/drawing/2014/main" id="{92530206-E06C-4924-BFF1-0412637D4B5B}"/>
              </a:ext>
            </a:extLst>
          </p:cNvPr>
          <p:cNvSpPr/>
          <p:nvPr/>
        </p:nvSpPr>
        <p:spPr bwMode="auto">
          <a:xfrm rot="5400000">
            <a:off x="534073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69" name="Rectangle: Rounded Corners 268">
            <a:extLst>
              <a:ext uri="{FF2B5EF4-FFF2-40B4-BE49-F238E27FC236}">
                <a16:creationId xmlns:a16="http://schemas.microsoft.com/office/drawing/2014/main" id="{13BD1351-8911-499B-B20C-72FA1461C80E}"/>
              </a:ext>
            </a:extLst>
          </p:cNvPr>
          <p:cNvSpPr/>
          <p:nvPr/>
        </p:nvSpPr>
        <p:spPr bwMode="auto">
          <a:xfrm rot="5400000">
            <a:off x="543018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0" name="Rectangle: Rounded Corners 269">
            <a:extLst>
              <a:ext uri="{FF2B5EF4-FFF2-40B4-BE49-F238E27FC236}">
                <a16:creationId xmlns:a16="http://schemas.microsoft.com/office/drawing/2014/main" id="{7E204B48-7AC7-4879-A25B-6F2466F99A01}"/>
              </a:ext>
            </a:extLst>
          </p:cNvPr>
          <p:cNvSpPr/>
          <p:nvPr/>
        </p:nvSpPr>
        <p:spPr bwMode="auto">
          <a:xfrm rot="5400000">
            <a:off x="551962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1" name="Rectangle: Rounded Corners 270">
            <a:extLst>
              <a:ext uri="{FF2B5EF4-FFF2-40B4-BE49-F238E27FC236}">
                <a16:creationId xmlns:a16="http://schemas.microsoft.com/office/drawing/2014/main" id="{C9437381-4EAB-4377-8D16-348B27945D4D}"/>
              </a:ext>
            </a:extLst>
          </p:cNvPr>
          <p:cNvSpPr/>
          <p:nvPr/>
        </p:nvSpPr>
        <p:spPr bwMode="auto">
          <a:xfrm rot="5400000">
            <a:off x="5609070"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2" name="Rectangle: Rounded Corners 271">
            <a:extLst>
              <a:ext uri="{FF2B5EF4-FFF2-40B4-BE49-F238E27FC236}">
                <a16:creationId xmlns:a16="http://schemas.microsoft.com/office/drawing/2014/main" id="{842E3E81-5E1D-46A0-BC70-182077DB719C}"/>
              </a:ext>
            </a:extLst>
          </p:cNvPr>
          <p:cNvSpPr/>
          <p:nvPr/>
        </p:nvSpPr>
        <p:spPr bwMode="auto">
          <a:xfrm rot="5400000">
            <a:off x="5698514"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3" name="Rectangle: Rounded Corners 272">
            <a:extLst>
              <a:ext uri="{FF2B5EF4-FFF2-40B4-BE49-F238E27FC236}">
                <a16:creationId xmlns:a16="http://schemas.microsoft.com/office/drawing/2014/main" id="{284312A6-F695-4548-92BC-D4C4BB9318DC}"/>
              </a:ext>
            </a:extLst>
          </p:cNvPr>
          <p:cNvSpPr/>
          <p:nvPr/>
        </p:nvSpPr>
        <p:spPr bwMode="auto">
          <a:xfrm rot="5400000">
            <a:off x="5787958"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4" name="Rectangle: Rounded Corners 273">
            <a:extLst>
              <a:ext uri="{FF2B5EF4-FFF2-40B4-BE49-F238E27FC236}">
                <a16:creationId xmlns:a16="http://schemas.microsoft.com/office/drawing/2014/main" id="{47808A3D-5484-4712-B662-D2950DDD9053}"/>
              </a:ext>
            </a:extLst>
          </p:cNvPr>
          <p:cNvSpPr/>
          <p:nvPr/>
        </p:nvSpPr>
        <p:spPr bwMode="auto">
          <a:xfrm rot="5400000">
            <a:off x="587740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5" name="Rectangle: Rounded Corners 274">
            <a:extLst>
              <a:ext uri="{FF2B5EF4-FFF2-40B4-BE49-F238E27FC236}">
                <a16:creationId xmlns:a16="http://schemas.microsoft.com/office/drawing/2014/main" id="{9F830149-177F-43BD-B4E9-FC37DFE3FC9C}"/>
              </a:ext>
            </a:extLst>
          </p:cNvPr>
          <p:cNvSpPr/>
          <p:nvPr/>
        </p:nvSpPr>
        <p:spPr bwMode="auto">
          <a:xfrm rot="5400000">
            <a:off x="5966846"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6" name="Rectangle: Rounded Corners 275">
            <a:extLst>
              <a:ext uri="{FF2B5EF4-FFF2-40B4-BE49-F238E27FC236}">
                <a16:creationId xmlns:a16="http://schemas.microsoft.com/office/drawing/2014/main" id="{0AB38A18-20D7-4950-8ED2-FEAF61D09E15}"/>
              </a:ext>
            </a:extLst>
          </p:cNvPr>
          <p:cNvSpPr/>
          <p:nvPr/>
        </p:nvSpPr>
        <p:spPr bwMode="auto">
          <a:xfrm rot="5400000">
            <a:off x="6056292"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7" name="Rectangle: Rounded Corners 276">
            <a:extLst>
              <a:ext uri="{FF2B5EF4-FFF2-40B4-BE49-F238E27FC236}">
                <a16:creationId xmlns:a16="http://schemas.microsoft.com/office/drawing/2014/main" id="{4C9D8C4F-CEDD-486A-A4E6-E9E289E9EF9A}"/>
              </a:ext>
            </a:extLst>
          </p:cNvPr>
          <p:cNvSpPr/>
          <p:nvPr/>
        </p:nvSpPr>
        <p:spPr bwMode="auto">
          <a:xfrm rot="5400000">
            <a:off x="9075464"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8" name="Rectangle: Rounded Corners 277">
            <a:extLst>
              <a:ext uri="{FF2B5EF4-FFF2-40B4-BE49-F238E27FC236}">
                <a16:creationId xmlns:a16="http://schemas.microsoft.com/office/drawing/2014/main" id="{E20B9860-4672-4645-8241-2069C69C4FF5}"/>
              </a:ext>
            </a:extLst>
          </p:cNvPr>
          <p:cNvSpPr/>
          <p:nvPr/>
        </p:nvSpPr>
        <p:spPr bwMode="auto">
          <a:xfrm rot="5400000">
            <a:off x="9164908"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79" name="Rectangle: Rounded Corners 278">
            <a:extLst>
              <a:ext uri="{FF2B5EF4-FFF2-40B4-BE49-F238E27FC236}">
                <a16:creationId xmlns:a16="http://schemas.microsoft.com/office/drawing/2014/main" id="{0480790A-41F1-4D31-9D52-91F432D6DBF3}"/>
              </a:ext>
            </a:extLst>
          </p:cNvPr>
          <p:cNvSpPr/>
          <p:nvPr/>
        </p:nvSpPr>
        <p:spPr bwMode="auto">
          <a:xfrm rot="5400000">
            <a:off x="9254352"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0" name="Rectangle: Rounded Corners 279">
            <a:extLst>
              <a:ext uri="{FF2B5EF4-FFF2-40B4-BE49-F238E27FC236}">
                <a16:creationId xmlns:a16="http://schemas.microsoft.com/office/drawing/2014/main" id="{C3B7913D-8855-47E6-80BD-DB766B518A5B}"/>
              </a:ext>
            </a:extLst>
          </p:cNvPr>
          <p:cNvSpPr/>
          <p:nvPr/>
        </p:nvSpPr>
        <p:spPr bwMode="auto">
          <a:xfrm rot="5400000">
            <a:off x="9343796"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1" name="Rectangle: Rounded Corners 280">
            <a:extLst>
              <a:ext uri="{FF2B5EF4-FFF2-40B4-BE49-F238E27FC236}">
                <a16:creationId xmlns:a16="http://schemas.microsoft.com/office/drawing/2014/main" id="{C6659D71-5174-4C08-A65A-BF1B9DFD6732}"/>
              </a:ext>
            </a:extLst>
          </p:cNvPr>
          <p:cNvSpPr/>
          <p:nvPr/>
        </p:nvSpPr>
        <p:spPr bwMode="auto">
          <a:xfrm rot="5400000">
            <a:off x="9433240"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2" name="Rectangle: Rounded Corners 281">
            <a:extLst>
              <a:ext uri="{FF2B5EF4-FFF2-40B4-BE49-F238E27FC236}">
                <a16:creationId xmlns:a16="http://schemas.microsoft.com/office/drawing/2014/main" id="{1C36B48C-0F21-4B4D-9FB8-BD2590094DF1}"/>
              </a:ext>
            </a:extLst>
          </p:cNvPr>
          <p:cNvSpPr/>
          <p:nvPr/>
        </p:nvSpPr>
        <p:spPr bwMode="auto">
          <a:xfrm rot="5400000">
            <a:off x="9522684"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3" name="Rectangle: Rounded Corners 282">
            <a:extLst>
              <a:ext uri="{FF2B5EF4-FFF2-40B4-BE49-F238E27FC236}">
                <a16:creationId xmlns:a16="http://schemas.microsoft.com/office/drawing/2014/main" id="{4ED437BD-D11F-4CBD-9024-0A62F183FE2C}"/>
              </a:ext>
            </a:extLst>
          </p:cNvPr>
          <p:cNvSpPr/>
          <p:nvPr/>
        </p:nvSpPr>
        <p:spPr bwMode="auto">
          <a:xfrm rot="5400000">
            <a:off x="9612128"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4" name="Rectangle: Rounded Corners 283">
            <a:extLst>
              <a:ext uri="{FF2B5EF4-FFF2-40B4-BE49-F238E27FC236}">
                <a16:creationId xmlns:a16="http://schemas.microsoft.com/office/drawing/2014/main" id="{EB4D0F93-FD86-4D7E-887F-7974E4E30CA7}"/>
              </a:ext>
            </a:extLst>
          </p:cNvPr>
          <p:cNvSpPr/>
          <p:nvPr/>
        </p:nvSpPr>
        <p:spPr bwMode="auto">
          <a:xfrm rot="5400000">
            <a:off x="9701574" y="5595218"/>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5" name="Rectangle: Rounded Corners 284">
            <a:extLst>
              <a:ext uri="{FF2B5EF4-FFF2-40B4-BE49-F238E27FC236}">
                <a16:creationId xmlns:a16="http://schemas.microsoft.com/office/drawing/2014/main" id="{906302D5-939C-4CE4-BB08-63273F614364}"/>
              </a:ext>
            </a:extLst>
          </p:cNvPr>
          <p:cNvSpPr/>
          <p:nvPr/>
        </p:nvSpPr>
        <p:spPr bwMode="auto">
          <a:xfrm rot="5400000">
            <a:off x="979314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6" name="Rectangle: Rounded Corners 285">
            <a:extLst>
              <a:ext uri="{FF2B5EF4-FFF2-40B4-BE49-F238E27FC236}">
                <a16:creationId xmlns:a16="http://schemas.microsoft.com/office/drawing/2014/main" id="{E7F55E3F-D283-412C-99A7-CDA4174E914B}"/>
              </a:ext>
            </a:extLst>
          </p:cNvPr>
          <p:cNvSpPr/>
          <p:nvPr/>
        </p:nvSpPr>
        <p:spPr bwMode="auto">
          <a:xfrm rot="5400000">
            <a:off x="988258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7" name="Rectangle: Rounded Corners 286">
            <a:extLst>
              <a:ext uri="{FF2B5EF4-FFF2-40B4-BE49-F238E27FC236}">
                <a16:creationId xmlns:a16="http://schemas.microsoft.com/office/drawing/2014/main" id="{F4729F52-256E-45E5-B78B-5515BBF2E3FB}"/>
              </a:ext>
            </a:extLst>
          </p:cNvPr>
          <p:cNvSpPr/>
          <p:nvPr/>
        </p:nvSpPr>
        <p:spPr bwMode="auto">
          <a:xfrm rot="5400000">
            <a:off x="9972029"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8" name="Rectangle: Rounded Corners 287">
            <a:extLst>
              <a:ext uri="{FF2B5EF4-FFF2-40B4-BE49-F238E27FC236}">
                <a16:creationId xmlns:a16="http://schemas.microsoft.com/office/drawing/2014/main" id="{430FD714-4509-42FC-8BDA-BD22129C1A44}"/>
              </a:ext>
            </a:extLst>
          </p:cNvPr>
          <p:cNvSpPr/>
          <p:nvPr/>
        </p:nvSpPr>
        <p:spPr bwMode="auto">
          <a:xfrm rot="5400000">
            <a:off x="10061473"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89" name="Rectangle: Rounded Corners 288">
            <a:extLst>
              <a:ext uri="{FF2B5EF4-FFF2-40B4-BE49-F238E27FC236}">
                <a16:creationId xmlns:a16="http://schemas.microsoft.com/office/drawing/2014/main" id="{B231D7C2-1D46-4C09-B037-023D71CD3911}"/>
              </a:ext>
            </a:extLst>
          </p:cNvPr>
          <p:cNvSpPr/>
          <p:nvPr/>
        </p:nvSpPr>
        <p:spPr bwMode="auto">
          <a:xfrm rot="5400000">
            <a:off x="10150917"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90" name="Rectangle: Rounded Corners 289">
            <a:extLst>
              <a:ext uri="{FF2B5EF4-FFF2-40B4-BE49-F238E27FC236}">
                <a16:creationId xmlns:a16="http://schemas.microsoft.com/office/drawing/2014/main" id="{A8EAADF0-A7CC-4FEA-9F4E-889C963A4860}"/>
              </a:ext>
            </a:extLst>
          </p:cNvPr>
          <p:cNvSpPr/>
          <p:nvPr/>
        </p:nvSpPr>
        <p:spPr bwMode="auto">
          <a:xfrm rot="5400000">
            <a:off x="1024036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91" name="Rectangle: Rounded Corners 290">
            <a:extLst>
              <a:ext uri="{FF2B5EF4-FFF2-40B4-BE49-F238E27FC236}">
                <a16:creationId xmlns:a16="http://schemas.microsoft.com/office/drawing/2014/main" id="{9513457B-A27C-4B35-8C26-8CAE48F661CA}"/>
              </a:ext>
            </a:extLst>
          </p:cNvPr>
          <p:cNvSpPr/>
          <p:nvPr/>
        </p:nvSpPr>
        <p:spPr bwMode="auto">
          <a:xfrm rot="5400000">
            <a:off x="10329805"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92" name="Rectangle: Rounded Corners 291">
            <a:extLst>
              <a:ext uri="{FF2B5EF4-FFF2-40B4-BE49-F238E27FC236}">
                <a16:creationId xmlns:a16="http://schemas.microsoft.com/office/drawing/2014/main" id="{439D452E-AFB2-4F6D-B9A4-D814CD5B26BA}"/>
              </a:ext>
            </a:extLst>
          </p:cNvPr>
          <p:cNvSpPr/>
          <p:nvPr/>
        </p:nvSpPr>
        <p:spPr bwMode="auto">
          <a:xfrm rot="5400000">
            <a:off x="10419251" y="5594293"/>
            <a:ext cx="257175" cy="51435"/>
          </a:xfrm>
          <a:prstGeom prst="roundRect">
            <a:avLst/>
          </a:prstGeom>
          <a:solidFill>
            <a:schemeClr val="accent6">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GB" sz="1875">
              <a:gradFill>
                <a:gsLst>
                  <a:gs pos="0">
                    <a:srgbClr val="FFFFFF"/>
                  </a:gs>
                  <a:gs pos="100000">
                    <a:srgbClr val="FFFFFF"/>
                  </a:gs>
                </a:gsLst>
                <a:lin ang="5400000" scaled="0"/>
              </a:gradFill>
            </a:endParaRPr>
          </a:p>
        </p:txBody>
      </p:sp>
      <p:sp>
        <p:nvSpPr>
          <p:cNvPr id="293" name="Rectangle: Rounded Corners 292">
            <a:extLst>
              <a:ext uri="{FF2B5EF4-FFF2-40B4-BE49-F238E27FC236}">
                <a16:creationId xmlns:a16="http://schemas.microsoft.com/office/drawing/2014/main" id="{F2748D22-BB5D-40AA-A949-08FB8319C88B}"/>
              </a:ext>
            </a:extLst>
          </p:cNvPr>
          <p:cNvSpPr/>
          <p:nvPr/>
        </p:nvSpPr>
        <p:spPr bwMode="auto">
          <a:xfrm>
            <a:off x="3342011" y="4778871"/>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94" name="Rectangle: Rounded Corners 293">
            <a:extLst>
              <a:ext uri="{FF2B5EF4-FFF2-40B4-BE49-F238E27FC236}">
                <a16:creationId xmlns:a16="http://schemas.microsoft.com/office/drawing/2014/main" id="{541629AE-D0BF-4099-89EF-6B0CCD044F19}"/>
              </a:ext>
            </a:extLst>
          </p:cNvPr>
          <p:cNvSpPr/>
          <p:nvPr/>
        </p:nvSpPr>
        <p:spPr bwMode="auto">
          <a:xfrm>
            <a:off x="3199136" y="4635996"/>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endParaRPr lang="en-US" sz="1875">
              <a:gradFill>
                <a:gsLst>
                  <a:gs pos="0">
                    <a:srgbClr val="FFFFFF"/>
                  </a:gs>
                  <a:gs pos="100000">
                    <a:srgbClr val="FFFFFF"/>
                  </a:gs>
                </a:gsLst>
                <a:lin ang="5400000" scaled="0"/>
              </a:gradFill>
            </a:endParaRPr>
          </a:p>
        </p:txBody>
      </p:sp>
      <p:sp>
        <p:nvSpPr>
          <p:cNvPr id="295" name="Rectangle: Rounded Corners 294">
            <a:extLst>
              <a:ext uri="{FF2B5EF4-FFF2-40B4-BE49-F238E27FC236}">
                <a16:creationId xmlns:a16="http://schemas.microsoft.com/office/drawing/2014/main" id="{24C7B862-BE53-4F72-93A6-5CD34C2AF3C2}"/>
              </a:ext>
            </a:extLst>
          </p:cNvPr>
          <p:cNvSpPr/>
          <p:nvPr/>
        </p:nvSpPr>
        <p:spPr bwMode="auto">
          <a:xfrm>
            <a:off x="3056261" y="4493121"/>
            <a:ext cx="2126875" cy="428625"/>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93" fontAlgn="base">
              <a:spcBef>
                <a:spcPct val="0"/>
              </a:spcBef>
              <a:spcAft>
                <a:spcPct val="0"/>
              </a:spcAft>
            </a:pPr>
            <a:r>
              <a:rPr lang="en-US" sz="1875">
                <a:gradFill>
                  <a:gsLst>
                    <a:gs pos="0">
                      <a:srgbClr val="FFFFFF"/>
                    </a:gs>
                    <a:gs pos="100000">
                      <a:srgbClr val="FFFFFF"/>
                    </a:gs>
                  </a:gsLst>
                  <a:lin ang="5400000" scaled="0"/>
                </a:gradFill>
              </a:rPr>
              <a:t>Snapshot backups</a:t>
            </a:r>
          </a:p>
        </p:txBody>
      </p:sp>
    </p:spTree>
    <p:extLst>
      <p:ext uri="{BB962C8B-B14F-4D97-AF65-F5344CB8AC3E}">
        <p14:creationId xmlns:p14="http://schemas.microsoft.com/office/powerpoint/2010/main" val="38595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02708 0.00579 L 0.30404 -0.35787 " pathEditMode="relative" rAng="0" ptsTypes="AA">
                                      <p:cBhvr>
                                        <p:cTn id="6" dur="2000" fill="hold"/>
                                        <p:tgtEl>
                                          <p:spTgt spid="224"/>
                                        </p:tgtEl>
                                        <p:attrNameLst>
                                          <p:attrName>ppt_x</p:attrName>
                                          <p:attrName>ppt_y</p:attrName>
                                        </p:attrNameLst>
                                      </p:cBhvr>
                                      <p:rCtr x="16549" y="-18194"/>
                                    </p:animMotion>
                                  </p:childTnLst>
                                </p:cTn>
                              </p:par>
                              <p:par>
                                <p:cTn id="7" presetID="64" presetClass="path" presetSubtype="0" accel="50000" decel="50000" fill="hold" grpId="0" nodeType="withEffect">
                                  <p:stCondLst>
                                    <p:cond delay="0"/>
                                  </p:stCondLst>
                                  <p:childTnLst>
                                    <p:animMotion origin="layout" path="M -1.45833E-6 -4.44444E-6 L 0.04505 -0.36371 " pathEditMode="relative" rAng="0" ptsTypes="AA">
                                      <p:cBhvr>
                                        <p:cTn id="8" dur="2000" fill="hold"/>
                                        <p:tgtEl>
                                          <p:spTgt spid="236"/>
                                        </p:tgtEl>
                                        <p:attrNameLst>
                                          <p:attrName>ppt_x</p:attrName>
                                          <p:attrName>ppt_y</p:attrName>
                                        </p:attrNameLst>
                                      </p:cBhvr>
                                      <p:rCtr x="2253" y="-18186"/>
                                    </p:animMotion>
                                  </p:childTnLst>
                                </p:cTn>
                              </p:par>
                              <p:par>
                                <p:cTn id="9" presetID="64" presetClass="path" presetSubtype="0" accel="50000" decel="50000" fill="hold" grpId="0" nodeType="withEffect">
                                  <p:stCondLst>
                                    <p:cond delay="0"/>
                                  </p:stCondLst>
                                  <p:childTnLst>
                                    <p:animMotion origin="layout" path="M 3.33333E-6 -4.44444E-6 L -0.02071 -0.36371 " pathEditMode="relative" rAng="0" ptsTypes="AA">
                                      <p:cBhvr>
                                        <p:cTn id="10" dur="2000" fill="hold"/>
                                        <p:tgtEl>
                                          <p:spTgt spid="246"/>
                                        </p:tgtEl>
                                        <p:attrNameLst>
                                          <p:attrName>ppt_x</p:attrName>
                                          <p:attrName>ppt_y</p:attrName>
                                        </p:attrNameLst>
                                      </p:cBhvr>
                                      <p:rCtr x="-1042" y="-18186"/>
                                    </p:animMotion>
                                  </p:childTnLst>
                                </p:cTn>
                              </p:par>
                              <p:par>
                                <p:cTn id="11" presetID="64" presetClass="path" presetSubtype="0" accel="50000" decel="50000" fill="hold" grpId="0" nodeType="withEffect">
                                  <p:stCondLst>
                                    <p:cond delay="0"/>
                                  </p:stCondLst>
                                  <p:childTnLst>
                                    <p:animMotion origin="layout" path="M -1.875E-6 -4.44444E-6 L -0.18515 -0.36371 " pathEditMode="relative" rAng="0" ptsTypes="AA">
                                      <p:cBhvr>
                                        <p:cTn id="12" dur="2000" fill="hold"/>
                                        <p:tgtEl>
                                          <p:spTgt spid="256"/>
                                        </p:tgtEl>
                                        <p:attrNameLst>
                                          <p:attrName>ppt_x</p:attrName>
                                          <p:attrName>ppt_y</p:attrName>
                                        </p:attrNameLst>
                                      </p:cBhvr>
                                      <p:rCtr x="-9258" y="-18186"/>
                                    </p:animMotion>
                                  </p:childTnLst>
                                </p:cTn>
                              </p:par>
                              <p:par>
                                <p:cTn id="13" presetID="64" presetClass="path" presetSubtype="0" accel="50000" decel="50000" fill="hold" grpId="0" nodeType="withEffect">
                                  <p:stCondLst>
                                    <p:cond delay="0"/>
                                  </p:stCondLst>
                                  <p:childTnLst>
                                    <p:animMotion origin="layout" path="M 2.91667E-6 -4.44444E-6 L 0.07903 -0.36371 " pathEditMode="relative" rAng="0" ptsTypes="AA">
                                      <p:cBhvr>
                                        <p:cTn id="14" dur="2000" fill="hold"/>
                                        <p:tgtEl>
                                          <p:spTgt spid="266"/>
                                        </p:tgtEl>
                                        <p:attrNameLst>
                                          <p:attrName>ppt_x</p:attrName>
                                          <p:attrName>ppt_y</p:attrName>
                                        </p:attrNameLst>
                                      </p:cBhvr>
                                      <p:rCtr x="3945" y="-18186"/>
                                    </p:animMotion>
                                  </p:childTnLst>
                                </p:cTn>
                              </p:par>
                              <p:par>
                                <p:cTn id="15" presetID="64" presetClass="path" presetSubtype="0" accel="50000" decel="50000" fill="hold" grpId="0" nodeType="withEffect">
                                  <p:stCondLst>
                                    <p:cond delay="0"/>
                                  </p:stCondLst>
                                  <p:childTnLst>
                                    <p:animMotion origin="layout" path="M 2.5E-6 -1.45833E-6 L -0.07305 -0.36371 " pathEditMode="relative" rAng="0" ptsTypes="AA">
                                      <p:cBhvr>
                                        <p:cTn id="16" dur="2000" fill="hold"/>
                                        <p:tgtEl>
                                          <p:spTgt spid="278"/>
                                        </p:tgtEl>
                                        <p:attrNameLst>
                                          <p:attrName>ppt_x</p:attrName>
                                          <p:attrName>ppt_y</p:attrName>
                                        </p:attrNameLst>
                                      </p:cBhvr>
                                      <p:rCtr x="-3659" y="-18186"/>
                                    </p:animMotion>
                                  </p:childTnLst>
                                </p:cTn>
                              </p:par>
                              <p:par>
                                <p:cTn id="17" presetID="64" presetClass="path" presetSubtype="0" accel="50000" decel="50000" fill="hold" grpId="0" nodeType="withEffect">
                                  <p:stCondLst>
                                    <p:cond delay="0"/>
                                  </p:stCondLst>
                                  <p:childTnLst>
                                    <p:animMotion origin="layout" path="M 4.58333E-6 -4.44444E-6 L -0.1405 -0.36371 " pathEditMode="relative" rAng="0" ptsTypes="AA">
                                      <p:cBhvr>
                                        <p:cTn id="18" dur="2000" fill="hold"/>
                                        <p:tgtEl>
                                          <p:spTgt spid="285"/>
                                        </p:tgtEl>
                                        <p:attrNameLst>
                                          <p:attrName>ppt_x</p:attrName>
                                          <p:attrName>ppt_y</p:attrName>
                                        </p:attrNameLst>
                                      </p:cBhvr>
                                      <p:rCtr x="-7031" y="-18186"/>
                                    </p:animMotion>
                                  </p:childTnLst>
                                </p:cTn>
                              </p:par>
                              <p:par>
                                <p:cTn id="19" presetID="64" presetClass="path" presetSubtype="0" accel="50000" decel="50000" fill="hold" grpId="0" nodeType="withEffect">
                                  <p:stCondLst>
                                    <p:cond delay="0"/>
                                  </p:stCondLst>
                                  <p:childTnLst>
                                    <p:animMotion origin="layout" path="M -6.25E-7 -4.44444E-6 L -0.08724 -0.36371 " pathEditMode="relative" rAng="0" ptsTypes="AA">
                                      <p:cBhvr>
                                        <p:cTn id="20" dur="2000" fill="hold"/>
                                        <p:tgtEl>
                                          <p:spTgt spid="291"/>
                                        </p:tgtEl>
                                        <p:attrNameLst>
                                          <p:attrName>ppt_x</p:attrName>
                                          <p:attrName>ppt_y</p:attrName>
                                        </p:attrNameLst>
                                      </p:cBhvr>
                                      <p:rCtr x="-4362" y="-181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36" grpId="0" animBg="1"/>
      <p:bldP spid="246" grpId="0" animBg="1"/>
      <p:bldP spid="256" grpId="0" animBg="1"/>
      <p:bldP spid="266" grpId="0" animBg="1"/>
      <p:bldP spid="278" grpId="0" animBg="1"/>
      <p:bldP spid="285" grpId="0" animBg="1"/>
      <p:bldP spid="2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3C242-25E7-4997-8C8B-F6BF622D013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Movement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62D150-810E-4F1B-B63E-29A0C0B3FADF}"/>
              </a:ext>
            </a:extLst>
          </p:cNvPr>
          <p:cNvSpPr>
            <a:spLocks noGrp="1"/>
          </p:cNvSpPr>
          <p:nvPr>
            <p:ph idx="1"/>
          </p:nvPr>
        </p:nvSpPr>
        <p:spPr>
          <a:xfrm>
            <a:off x="4976031" y="963877"/>
            <a:ext cx="6377769" cy="4930246"/>
          </a:xfrm>
        </p:spPr>
        <p:txBody>
          <a:bodyPr anchor="ctr">
            <a:normAutofit/>
          </a:bodyPr>
          <a:lstStyle/>
          <a:p>
            <a:r>
              <a:rPr lang="en-US" sz="2400"/>
              <a:t>Azure Data Factory v2</a:t>
            </a:r>
          </a:p>
          <a:p>
            <a:r>
              <a:rPr lang="en-US" sz="2400"/>
              <a:t>Azure Data Factory Data Flows</a:t>
            </a:r>
          </a:p>
        </p:txBody>
      </p:sp>
    </p:spTree>
    <p:extLst>
      <p:ext uri="{BB962C8B-B14F-4D97-AF65-F5344CB8AC3E}">
        <p14:creationId xmlns:p14="http://schemas.microsoft.com/office/powerpoint/2010/main" val="366100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2929" y="1694389"/>
            <a:ext cx="6473665" cy="614244"/>
          </a:xfrm>
          <a:prstGeom prst="rect">
            <a:avLst/>
          </a:prstGeom>
        </p:spPr>
      </p:pic>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167665" y="980520"/>
            <a:ext cx="7790112"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3927" fontAlgn="base">
              <a:lnSpc>
                <a:spcPct val="100000"/>
              </a:lnSpc>
              <a:spcAft>
                <a:spcPct val="0"/>
              </a:spcAft>
              <a:buNone/>
              <a:defRPr/>
            </a:pPr>
            <a:r>
              <a:rPr lang="en-US" sz="1800">
                <a:solidFill>
                  <a:srgbClr val="505050"/>
                </a:solidFill>
                <a:latin typeface="Segoe UI Semilight" charset="0"/>
                <a:ea typeface="Segoe UI Semilight" charset="0"/>
                <a:cs typeface="Segoe UI Semilight" charset="0"/>
              </a:rPr>
              <a:t>Modernize your enterprise data warehouse at scale</a:t>
            </a:r>
          </a:p>
        </p:txBody>
      </p:sp>
      <p:sp>
        <p:nvSpPr>
          <p:cNvPr id="11" name="Title 10">
            <a:extLst>
              <a:ext uri="{FF2B5EF4-FFF2-40B4-BE49-F238E27FC236}">
                <a16:creationId xmlns:a16="http://schemas.microsoft.com/office/drawing/2014/main" id="{37E23F2F-855D-4E5D-AFB5-36CDAD70EC34}"/>
              </a:ext>
            </a:extLst>
          </p:cNvPr>
          <p:cNvSpPr>
            <a:spLocks noGrp="1"/>
          </p:cNvSpPr>
          <p:nvPr>
            <p:ph type="title"/>
          </p:nvPr>
        </p:nvSpPr>
        <p:spPr>
          <a:xfrm>
            <a:off x="268928" y="286827"/>
            <a:ext cx="11653523" cy="927809"/>
          </a:xfrm>
        </p:spPr>
        <p:txBody>
          <a:bodyPr/>
          <a:lstStyle/>
          <a:p>
            <a:r>
              <a:rPr lang="en-US"/>
              <a:t>Azure data factory</a:t>
            </a:r>
          </a:p>
        </p:txBody>
      </p:sp>
      <p:grpSp>
        <p:nvGrpSpPr>
          <p:cNvPr id="19" name="Group 18"/>
          <p:cNvGrpSpPr/>
          <p:nvPr/>
        </p:nvGrpSpPr>
        <p:grpSpPr>
          <a:xfrm>
            <a:off x="659874" y="2067188"/>
            <a:ext cx="1074424" cy="3556408"/>
            <a:chOff x="673106" y="2108143"/>
            <a:chExt cx="1095968" cy="3627721"/>
          </a:xfrm>
        </p:grpSpPr>
        <p:sp>
          <p:nvSpPr>
            <p:cNvPr id="93" name="Rectangle 92"/>
            <p:cNvSpPr/>
            <p:nvPr/>
          </p:nvSpPr>
          <p:spPr>
            <a:xfrm>
              <a:off x="691089" y="4846439"/>
              <a:ext cx="580723"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Social</a:t>
              </a:r>
            </a:p>
          </p:txBody>
        </p:sp>
        <p:sp>
          <p:nvSpPr>
            <p:cNvPr id="94" name="Rectangle 93"/>
            <p:cNvSpPr/>
            <p:nvPr/>
          </p:nvSpPr>
          <p:spPr>
            <a:xfrm>
              <a:off x="816977" y="2198098"/>
              <a:ext cx="454834"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LOB</a:t>
              </a:r>
            </a:p>
          </p:txBody>
        </p:sp>
        <p:sp>
          <p:nvSpPr>
            <p:cNvPr id="95" name="Rectangle 94"/>
            <p:cNvSpPr/>
            <p:nvPr/>
          </p:nvSpPr>
          <p:spPr>
            <a:xfrm>
              <a:off x="681281" y="3503415"/>
              <a:ext cx="590532"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Graph</a:t>
              </a:r>
            </a:p>
          </p:txBody>
        </p:sp>
        <p:sp>
          <p:nvSpPr>
            <p:cNvPr id="96" name="Rectangle 95"/>
            <p:cNvSpPr/>
            <p:nvPr/>
          </p:nvSpPr>
          <p:spPr>
            <a:xfrm>
              <a:off x="870931" y="5480245"/>
              <a:ext cx="400881"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IoT</a:t>
              </a: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a:gradFill>
                  <a:gsLst>
                    <a:gs pos="0">
                      <a:srgbClr val="505050"/>
                    </a:gs>
                    <a:gs pos="100000">
                      <a:srgbClr val="505050"/>
                    </a:gs>
                  </a:gsLst>
                  <a:lin ang="5400000" scaled="1"/>
                </a:gradFill>
                <a:latin typeface="Segoe UI Semilight"/>
              </a:endParaRPr>
            </a:p>
          </p:txBody>
        </p:sp>
        <p:grpSp>
          <p:nvGrpSpPr>
            <p:cNvPr id="98" name="Group 97"/>
            <p:cNvGrpSpPr/>
            <p:nvPr/>
          </p:nvGrpSpPr>
          <p:grpSpPr>
            <a:xfrm>
              <a:off x="1389496" y="3476293"/>
              <a:ext cx="356712" cy="317603"/>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68" name="Rectangle 167"/>
            <p:cNvSpPr/>
            <p:nvPr/>
          </p:nvSpPr>
          <p:spPr>
            <a:xfrm>
              <a:off x="673106" y="4170214"/>
              <a:ext cx="598706"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Image</a:t>
              </a:r>
            </a:p>
          </p:txBody>
        </p:sp>
        <p:grpSp>
          <p:nvGrpSpPr>
            <p:cNvPr id="170" name="Group 169"/>
            <p:cNvGrpSpPr/>
            <p:nvPr/>
          </p:nvGrpSpPr>
          <p:grpSpPr>
            <a:xfrm>
              <a:off x="1422908" y="4154100"/>
              <a:ext cx="289888" cy="260057"/>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sp>
          <p:nvSpPr>
            <p:cNvPr id="174" name="Freeform 173"/>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Rectangle 174"/>
            <p:cNvSpPr/>
            <p:nvPr/>
          </p:nvSpPr>
          <p:spPr>
            <a:xfrm>
              <a:off x="774470" y="2846043"/>
              <a:ext cx="497341" cy="246283"/>
            </a:xfrm>
            <a:prstGeom prst="rect">
              <a:avLst/>
            </a:prstGeom>
          </p:spPr>
          <p:txBody>
            <a:bodyPr wrap="none">
              <a:spAutoFit/>
            </a:bodyPr>
            <a:lstStyle/>
            <a:p>
              <a:pPr algn="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CRM</a:t>
              </a:r>
            </a:p>
          </p:txBody>
        </p:sp>
        <p:grpSp>
          <p:nvGrpSpPr>
            <p:cNvPr id="176" name="Group 175"/>
            <p:cNvGrpSpPr/>
            <p:nvPr/>
          </p:nvGrpSpPr>
          <p:grpSpPr>
            <a:xfrm>
              <a:off x="1417467" y="2769149"/>
              <a:ext cx="300770" cy="373975"/>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505050"/>
                    </a:solidFill>
                    <a:latin typeface="Segoe UI"/>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27" tIns="45713" rIns="91427" bIns="45713" numCol="1" anchor="t" anchorCtr="0" compatLnSpc="1">
                <a:prstTxWarp prst="textNoShape">
                  <a:avLst/>
                </a:prstTxWarp>
                <a:noAutofit/>
              </a:bodyPr>
              <a:lstStyle/>
              <a:p>
                <a:pPr defTabSz="914225">
                  <a:defRPr/>
                </a:pPr>
                <a:endParaRPr lang="en-US" sz="1000">
                  <a:solidFill>
                    <a:srgbClr val="505050"/>
                  </a:solidFill>
                  <a:latin typeface="Segoe UI"/>
                </a:endParaRPr>
              </a:p>
            </p:txBody>
          </p:sp>
        </p:grpSp>
        <p:grpSp>
          <p:nvGrpSpPr>
            <p:cNvPr id="6" name="Group 5"/>
            <p:cNvGrpSpPr/>
            <p:nvPr/>
          </p:nvGrpSpPr>
          <p:grpSpPr>
            <a:xfrm>
              <a:off x="1374597" y="5422103"/>
              <a:ext cx="372718" cy="313761"/>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a:solidFill>
                      <a:srgbClr val="FFFFFF"/>
                    </a:solidFill>
                    <a:latin typeface="Segoe UI"/>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a:solidFill>
                      <a:srgbClr val="FFFFFF"/>
                    </a:solidFill>
                    <a:latin typeface="Segoe UI"/>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000">
                    <a:solidFill>
                      <a:srgbClr val="FFFFFF"/>
                    </a:solidFill>
                    <a:latin typeface="Segoe UI"/>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grpSp>
      </p:grpSp>
      <p:sp>
        <p:nvSpPr>
          <p:cNvPr id="130" name="Rectangle 129">
            <a:extLst>
              <a:ext uri="{FF2B5EF4-FFF2-40B4-BE49-F238E27FC236}">
                <a16:creationId xmlns:a16="http://schemas.microsoft.com/office/drawing/2014/main" id="{D899DF09-083F-4378-92F0-AF3C5EEF3B1D}"/>
              </a:ext>
            </a:extLst>
          </p:cNvPr>
          <p:cNvSpPr/>
          <p:nvPr/>
        </p:nvSpPr>
        <p:spPr bwMode="auto">
          <a:xfrm>
            <a:off x="4219961" y="2648175"/>
            <a:ext cx="1462802" cy="279093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176" kern="0">
                <a:solidFill>
                  <a:srgbClr val="0078D7"/>
                </a:solidFill>
                <a:latin typeface="Segoe UI Semibold" panose="020B0702040204020203" pitchFamily="34" charset="0"/>
                <a:cs typeface="Segoe UI Semibold" panose="020B0702040204020203" pitchFamily="34" charset="0"/>
              </a:rPr>
              <a:t>STORE</a:t>
            </a:r>
          </a:p>
        </p:txBody>
      </p:sp>
      <p:sp>
        <p:nvSpPr>
          <p:cNvPr id="143" name="Rectangle 142">
            <a:extLst>
              <a:ext uri="{FF2B5EF4-FFF2-40B4-BE49-F238E27FC236}">
                <a16:creationId xmlns:a16="http://schemas.microsoft.com/office/drawing/2014/main" id="{4D90B428-F628-4107-909E-A6638BF36133}"/>
              </a:ext>
            </a:extLst>
          </p:cNvPr>
          <p:cNvSpPr/>
          <p:nvPr/>
        </p:nvSpPr>
        <p:spPr>
          <a:xfrm>
            <a:off x="4321037" y="4808226"/>
            <a:ext cx="1260650" cy="382941"/>
          </a:xfrm>
          <a:prstGeom prst="rect">
            <a:avLst/>
          </a:prstGeom>
        </p:spPr>
        <p:txBody>
          <a:bodyPr wrap="none">
            <a:spAutoFit/>
          </a:bodyPr>
          <a:lstStyle/>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Azure Data Lake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Azure Storage</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530264" y="2648175"/>
            <a:ext cx="1462802" cy="279093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176" kern="0">
                <a:solidFill>
                  <a:srgbClr val="0078D7"/>
                </a:solidFill>
                <a:latin typeface="Segoe UI Semibold" panose="020B0702040204020203" pitchFamily="34" charset="0"/>
                <a:cs typeface="Segoe UI Semibold" panose="020B0702040204020203" pitchFamily="34" charset="0"/>
              </a:rPr>
              <a:t>MODEL &amp; SERVE</a:t>
            </a:r>
          </a:p>
        </p:txBody>
      </p:sp>
      <p:sp>
        <p:nvSpPr>
          <p:cNvPr id="145" name="Rectangle 144">
            <a:extLst>
              <a:ext uri="{FF2B5EF4-FFF2-40B4-BE49-F238E27FC236}">
                <a16:creationId xmlns:a16="http://schemas.microsoft.com/office/drawing/2014/main" id="{80A80543-2800-4918-9F49-3987BC5D97B2}"/>
              </a:ext>
            </a:extLst>
          </p:cNvPr>
          <p:cNvSpPr/>
          <p:nvPr/>
        </p:nvSpPr>
        <p:spPr>
          <a:xfrm>
            <a:off x="7634457" y="4793581"/>
            <a:ext cx="1291347" cy="529152"/>
          </a:xfrm>
          <a:prstGeom prst="rect">
            <a:avLst/>
          </a:prstGeom>
        </p:spPr>
        <p:txBody>
          <a:bodyPr wrap="square">
            <a:spAutoFit/>
          </a:bodyPr>
          <a:lstStyle/>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Azure SQL DW,</a:t>
            </a:r>
          </a:p>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HDInsight, Data Lakes</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875113" y="2648175"/>
            <a:ext cx="1462802" cy="279093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176" kern="0">
                <a:solidFill>
                  <a:srgbClr val="0078D7"/>
                </a:solidFill>
                <a:latin typeface="Segoe UI Semibold" panose="020B0702040204020203" pitchFamily="34" charset="0"/>
                <a:cs typeface="Segoe UI Semibold" panose="020B0702040204020203" pitchFamily="34" charset="0"/>
              </a:rPr>
              <a:t>PREP &amp; TRANSFORM</a:t>
            </a:r>
          </a:p>
        </p:txBody>
      </p:sp>
      <p:sp>
        <p:nvSpPr>
          <p:cNvPr id="144" name="Rectangle 143">
            <a:extLst>
              <a:ext uri="{FF2B5EF4-FFF2-40B4-BE49-F238E27FC236}">
                <a16:creationId xmlns:a16="http://schemas.microsoft.com/office/drawing/2014/main" id="{37C29A0C-BBBA-4BC1-A8F0-C0CA5F736382}"/>
              </a:ext>
            </a:extLst>
          </p:cNvPr>
          <p:cNvSpPr/>
          <p:nvPr/>
        </p:nvSpPr>
        <p:spPr>
          <a:xfrm>
            <a:off x="5823757" y="4808226"/>
            <a:ext cx="1565520" cy="382941"/>
          </a:xfrm>
          <a:prstGeom prst="rect">
            <a:avLst/>
          </a:prstGeom>
        </p:spPr>
        <p:txBody>
          <a:bodyPr wrap="none">
            <a:spAutoFit/>
          </a:bodyPr>
          <a:lstStyle/>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Transformations</a:t>
            </a:r>
          </a:p>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Machine Learning</a:t>
            </a: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564810" y="2648175"/>
            <a:ext cx="1462802" cy="2790931"/>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710457">
              <a:spcBef>
                <a:spcPct val="0"/>
              </a:spcBef>
              <a:spcAft>
                <a:spcPct val="35000"/>
              </a:spcAft>
              <a:defRPr/>
            </a:pPr>
            <a:r>
              <a:rPr lang="en-US" sz="1176" kern="0">
                <a:solidFill>
                  <a:srgbClr val="0078D7"/>
                </a:solidFill>
                <a:latin typeface="Segoe UI Semibold" panose="020B0702040204020203" pitchFamily="34" charset="0"/>
                <a:cs typeface="Segoe UI Semibold" panose="020B0702040204020203" pitchFamily="34" charset="0"/>
              </a:rPr>
              <a:t>INGEST</a:t>
            </a:r>
          </a:p>
        </p:txBody>
      </p:sp>
      <p:sp>
        <p:nvSpPr>
          <p:cNvPr id="142" name="Rectangle 141">
            <a:extLst>
              <a:ext uri="{FF2B5EF4-FFF2-40B4-BE49-F238E27FC236}">
                <a16:creationId xmlns:a16="http://schemas.microsoft.com/office/drawing/2014/main" id="{F3538B4A-24B1-4E66-B101-FDF2D2368C3F}"/>
              </a:ext>
            </a:extLst>
          </p:cNvPr>
          <p:cNvSpPr/>
          <p:nvPr/>
        </p:nvSpPr>
        <p:spPr>
          <a:xfrm>
            <a:off x="2480567" y="4742743"/>
            <a:ext cx="1660954" cy="529152"/>
          </a:xfrm>
          <a:prstGeom prst="rect">
            <a:avLst/>
          </a:prstGeom>
        </p:spPr>
        <p:txBody>
          <a:bodyPr wrap="square">
            <a:spAutoFit/>
          </a:bodyPr>
          <a:lstStyle/>
          <a:p>
            <a:pPr algn="ctr" defTabSz="913927" fontAlgn="base">
              <a:lnSpc>
                <a:spcPct val="95000"/>
              </a:lnSpc>
              <a:spcBef>
                <a:spcPct val="0"/>
              </a:spcBef>
              <a:spcAft>
                <a:spcPct val="0"/>
              </a:spcAft>
              <a:defRPr/>
            </a:pPr>
            <a:r>
              <a:rPr lang="en-US" sz="1000" b="1" kern="0" spc="49">
                <a:solidFill>
                  <a:srgbClr val="505050"/>
                </a:solidFill>
                <a:latin typeface="Segoe UI Semibold" charset="0"/>
                <a:ea typeface="Segoe UI Semibold" charset="0"/>
                <a:cs typeface="Segoe UI Semibold" charset="0"/>
              </a:rPr>
              <a:t>Data orchestration, scheduling </a:t>
            </a:r>
            <a:br>
              <a:rPr lang="en-US" sz="1000" b="1" kern="0" spc="49">
                <a:solidFill>
                  <a:srgbClr val="505050"/>
                </a:solidFill>
                <a:latin typeface="Segoe UI Semibold" charset="0"/>
                <a:ea typeface="Segoe UI Semibold" charset="0"/>
                <a:cs typeface="Segoe UI Semibold" charset="0"/>
              </a:rPr>
            </a:br>
            <a:r>
              <a:rPr lang="en-US" sz="1000" b="1" kern="0" spc="49">
                <a:solidFill>
                  <a:srgbClr val="505050"/>
                </a:solidFill>
                <a:latin typeface="Segoe UI Semibold" charset="0"/>
                <a:ea typeface="Segoe UI Semibold" charset="0"/>
                <a:cs typeface="Segoe UI Semibold" charset="0"/>
              </a:rPr>
              <a:t>and monitoring</a:t>
            </a:r>
          </a:p>
        </p:txBody>
      </p:sp>
      <p:sp>
        <p:nvSpPr>
          <p:cNvPr id="120" name="TextBox 119">
            <a:extLst>
              <a:ext uri="{FF2B5EF4-FFF2-40B4-BE49-F238E27FC236}">
                <a16:creationId xmlns:a16="http://schemas.microsoft.com/office/drawing/2014/main" id="{4D0FD3F5-3493-4ABD-8023-0790D31D98BC}"/>
              </a:ext>
            </a:extLst>
          </p:cNvPr>
          <p:cNvSpPr txBox="1"/>
          <p:nvPr/>
        </p:nvSpPr>
        <p:spPr>
          <a:xfrm>
            <a:off x="9523655" y="4943055"/>
            <a:ext cx="1101352" cy="398279"/>
          </a:xfrm>
          <a:prstGeom prst="rect">
            <a:avLst/>
          </a:prstGeom>
          <a:noFill/>
        </p:spPr>
        <p:txBody>
          <a:bodyPr wrap="square" rtlCol="0">
            <a:spAutoFit/>
          </a:bodyPr>
          <a:lstStyle/>
          <a:p>
            <a:pPr algn="ctr" defTabSz="914367">
              <a:defRPr/>
            </a:pPr>
            <a:r>
              <a:rPr lang="en-US" sz="1000" b="1" kern="0" spc="49">
                <a:solidFill>
                  <a:srgbClr val="505050"/>
                </a:solidFill>
                <a:latin typeface="Segoe UI Semibold" charset="0"/>
                <a:cs typeface="Segoe UI Semibold" charset="0"/>
              </a:rPr>
              <a:t>Apps and Insights</a:t>
            </a:r>
          </a:p>
        </p:txBody>
      </p:sp>
      <p:pic>
        <p:nvPicPr>
          <p:cNvPr id="121" name="Picture 1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1064" y="3698407"/>
            <a:ext cx="542702" cy="602266"/>
          </a:xfrm>
          <a:prstGeom prst="rect">
            <a:avLst/>
          </a:prstGeom>
        </p:spPr>
      </p:pic>
      <p:pic>
        <p:nvPicPr>
          <p:cNvPr id="136" name="Picture 1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29791" y="3520524"/>
            <a:ext cx="863070" cy="851406"/>
          </a:xfrm>
          <a:prstGeom prst="rect">
            <a:avLst/>
          </a:prstGeom>
        </p:spPr>
      </p:pic>
      <p:sp>
        <p:nvSpPr>
          <p:cNvPr id="139" name="Rectangle 138"/>
          <p:cNvSpPr/>
          <p:nvPr/>
        </p:nvSpPr>
        <p:spPr>
          <a:xfrm>
            <a:off x="3416238" y="1928124"/>
            <a:ext cx="4767686" cy="247725"/>
          </a:xfrm>
          <a:prstGeom prst="rect">
            <a:avLst/>
          </a:prstGeom>
        </p:spPr>
        <p:txBody>
          <a:bodyPr wrap="square">
            <a:spAutoFit/>
          </a:bodyPr>
          <a:lstStyle/>
          <a:p>
            <a:pPr algn="ctr" defTabSz="950845" fontAlgn="base">
              <a:lnSpc>
                <a:spcPct val="90000"/>
              </a:lnSpc>
              <a:spcBef>
                <a:spcPct val="0"/>
              </a:spcBef>
              <a:spcAft>
                <a:spcPct val="0"/>
              </a:spcAft>
              <a:defRPr/>
            </a:pPr>
            <a:r>
              <a:rPr lang="en-US" sz="1100" b="1" kern="0" spc="50">
                <a:solidFill>
                  <a:srgbClr val="7FBBEB"/>
                </a:solidFill>
                <a:latin typeface="Segoe UI Light" panose="020B0502040204020203" pitchFamily="34" charset="0"/>
                <a:cs typeface="Segoe UI Light" panose="020B0502040204020203" pitchFamily="34" charset="0"/>
              </a:rPr>
              <a:t>Integrate via Azure Data Factory</a:t>
            </a:r>
          </a:p>
        </p:txBody>
      </p:sp>
      <p:pic>
        <p:nvPicPr>
          <p:cNvPr id="141" name="Picture 14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90554" y="3564830"/>
            <a:ext cx="904755" cy="795986"/>
          </a:xfrm>
          <a:prstGeom prst="rect">
            <a:avLst/>
          </a:prstGeom>
        </p:spPr>
      </p:pic>
      <p:pic>
        <p:nvPicPr>
          <p:cNvPr id="149" name="Picture 14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5608" y="3824034"/>
            <a:ext cx="551827" cy="283161"/>
          </a:xfrm>
          <a:prstGeom prst="rect">
            <a:avLst/>
          </a:prstGeom>
        </p:spPr>
      </p:pic>
      <p:pic>
        <p:nvPicPr>
          <p:cNvPr id="183" name="Picture 18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12135" y="3824034"/>
            <a:ext cx="551827" cy="283161"/>
          </a:xfrm>
          <a:prstGeom prst="rect">
            <a:avLst/>
          </a:prstGeom>
        </p:spPr>
      </p:pic>
      <p:pic>
        <p:nvPicPr>
          <p:cNvPr id="185" name="Picture 18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77143" y="3824034"/>
            <a:ext cx="551827" cy="283161"/>
          </a:xfrm>
          <a:prstGeom prst="rect">
            <a:avLst/>
          </a:prstGeom>
        </p:spPr>
      </p:pic>
      <p:pic>
        <p:nvPicPr>
          <p:cNvPr id="186" name="Picture 18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20575" y="1950439"/>
            <a:ext cx="908778" cy="3978463"/>
          </a:xfrm>
          <a:prstGeom prst="rect">
            <a:avLst/>
          </a:prstGeom>
        </p:spPr>
      </p:pic>
      <p:pic>
        <p:nvPicPr>
          <p:cNvPr id="15" name="Picture 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857972" y="2619322"/>
            <a:ext cx="388143" cy="2829027"/>
          </a:xfrm>
          <a:prstGeom prst="rect">
            <a:avLst/>
          </a:prstGeom>
        </p:spPr>
      </p:pic>
      <p:grpSp>
        <p:nvGrpSpPr>
          <p:cNvPr id="18" name="Group 17"/>
          <p:cNvGrpSpPr/>
          <p:nvPr/>
        </p:nvGrpSpPr>
        <p:grpSpPr>
          <a:xfrm>
            <a:off x="10823983" y="2252451"/>
            <a:ext cx="993114" cy="3354413"/>
            <a:chOff x="10501203" y="2267145"/>
            <a:chExt cx="1013028" cy="3421676"/>
          </a:xfrm>
        </p:grpSpPr>
        <p:pic>
          <p:nvPicPr>
            <p:cNvPr id="190" name="Picture 18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640613" y="3634033"/>
              <a:ext cx="734209" cy="527617"/>
            </a:xfrm>
            <a:prstGeom prst="rect">
              <a:avLst/>
            </a:prstGeom>
          </p:spPr>
        </p:pic>
        <p:sp>
          <p:nvSpPr>
            <p:cNvPr id="239" name="TextBox 238">
              <a:extLst>
                <a:ext uri="{FF2B5EF4-FFF2-40B4-BE49-F238E27FC236}">
                  <a16:creationId xmlns:a16="http://schemas.microsoft.com/office/drawing/2014/main" id="{B0B4A644-8027-4584-A02E-98F97EB2B9B7}"/>
                </a:ext>
              </a:extLst>
            </p:cNvPr>
            <p:cNvSpPr txBox="1"/>
            <p:nvPr/>
          </p:nvSpPr>
          <p:spPr>
            <a:xfrm>
              <a:off x="10662675" y="2738922"/>
              <a:ext cx="690085" cy="249299"/>
            </a:xfrm>
            <a:prstGeom prst="rect">
              <a:avLst/>
            </a:prstGeom>
            <a:noFill/>
          </p:spPr>
          <p:txBody>
            <a:bodyPr wrap="square" rtlCol="0">
              <a:spAutoFit/>
            </a:bodyPr>
            <a:lstStyle/>
            <a:p>
              <a:pPr defTabSz="914367">
                <a:defRPr/>
              </a:pPr>
              <a:r>
                <a:rPr lang="en-US" sz="1000" b="1" kern="0" spc="49">
                  <a:solidFill>
                    <a:srgbClr val="505050"/>
                  </a:solidFill>
                  <a:latin typeface="Segoe UI Semibold" charset="0"/>
                  <a:cs typeface="Segoe UI Semibold" charset="0"/>
                </a:rPr>
                <a:t>Cloud</a:t>
              </a:r>
            </a:p>
          </p:txBody>
        </p:sp>
        <p:sp>
          <p:nvSpPr>
            <p:cNvPr id="240" name="TextBox 239">
              <a:extLst>
                <a:ext uri="{FF2B5EF4-FFF2-40B4-BE49-F238E27FC236}">
                  <a16:creationId xmlns:a16="http://schemas.microsoft.com/office/drawing/2014/main" id="{4457C778-6AEC-407F-886B-C47896DA1624}"/>
                </a:ext>
              </a:extLst>
            </p:cNvPr>
            <p:cNvSpPr txBox="1"/>
            <p:nvPr/>
          </p:nvSpPr>
          <p:spPr>
            <a:xfrm>
              <a:off x="10684968" y="4129396"/>
              <a:ext cx="645499" cy="249299"/>
            </a:xfrm>
            <a:prstGeom prst="rect">
              <a:avLst/>
            </a:prstGeom>
            <a:noFill/>
          </p:spPr>
          <p:txBody>
            <a:bodyPr wrap="square" rtlCol="0">
              <a:spAutoFit/>
            </a:bodyPr>
            <a:lstStyle/>
            <a:p>
              <a:pPr defTabSz="914367">
                <a:defRPr/>
              </a:pPr>
              <a:r>
                <a:rPr lang="en-US" sz="1000" b="1" kern="0" spc="49">
                  <a:solidFill>
                    <a:srgbClr val="505050"/>
                  </a:solidFill>
                  <a:latin typeface="Segoe UI Semibold" charset="0"/>
                  <a:cs typeface="Segoe UI Semibold" charset="0"/>
                </a:rPr>
                <a:t>VNet</a:t>
              </a:r>
            </a:p>
          </p:txBody>
        </p:sp>
        <p:sp>
          <p:nvSpPr>
            <p:cNvPr id="255" name="TextBox 254">
              <a:extLst>
                <a:ext uri="{FF2B5EF4-FFF2-40B4-BE49-F238E27FC236}">
                  <a16:creationId xmlns:a16="http://schemas.microsoft.com/office/drawing/2014/main" id="{70EB4D48-D8D3-4C78-82D4-27D7B21C61DB}"/>
                </a:ext>
              </a:extLst>
            </p:cNvPr>
            <p:cNvSpPr txBox="1"/>
            <p:nvPr/>
          </p:nvSpPr>
          <p:spPr>
            <a:xfrm>
              <a:off x="10501203" y="5439522"/>
              <a:ext cx="1013028" cy="249299"/>
            </a:xfrm>
            <a:prstGeom prst="rect">
              <a:avLst/>
            </a:prstGeom>
            <a:noFill/>
          </p:spPr>
          <p:txBody>
            <a:bodyPr wrap="square" rtlCol="0">
              <a:spAutoFit/>
            </a:bodyPr>
            <a:lstStyle/>
            <a:p>
              <a:pPr defTabSz="914367">
                <a:defRPr/>
              </a:pPr>
              <a:r>
                <a:rPr lang="en-US" sz="1000" b="1" kern="0" spc="49">
                  <a:solidFill>
                    <a:srgbClr val="505050"/>
                  </a:solidFill>
                  <a:latin typeface="Segoe UI Semibold" charset="0"/>
                  <a:cs typeface="Segoe UI Semibold" charset="0"/>
                </a:rPr>
                <a:t>On-premise</a:t>
              </a:r>
            </a:p>
          </p:txBody>
        </p:sp>
        <p:pic>
          <p:nvPicPr>
            <p:cNvPr id="16" name="Picture 1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682814" y="2267145"/>
              <a:ext cx="649806" cy="641024"/>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726022" y="4934934"/>
              <a:ext cx="563391" cy="561942"/>
            </a:xfrm>
            <a:prstGeom prst="rect">
              <a:avLst/>
            </a:prstGeom>
          </p:spPr>
        </p:pic>
      </p:grpSp>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686337" y="3836866"/>
            <a:ext cx="750364" cy="1145525"/>
          </a:xfrm>
          <a:prstGeom prst="rect">
            <a:avLst/>
          </a:prstGeom>
        </p:spPr>
      </p:pic>
      <p:pic>
        <p:nvPicPr>
          <p:cNvPr id="22" name="Picture 2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32675" y="3623034"/>
            <a:ext cx="1139511" cy="706001"/>
          </a:xfrm>
          <a:prstGeom prst="rect">
            <a:avLst/>
          </a:prstGeom>
        </p:spPr>
      </p:pic>
      <p:pic>
        <p:nvPicPr>
          <p:cNvPr id="74" name="Picture 73">
            <a:extLst>
              <a:ext uri="{FF2B5EF4-FFF2-40B4-BE49-F238E27FC236}">
                <a16:creationId xmlns:a16="http://schemas.microsoft.com/office/drawing/2014/main" id="{678F12A8-6427-4189-9878-3F7E554AD27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292593" y="2935367"/>
            <a:ext cx="625078" cy="616631"/>
          </a:xfrm>
          <a:prstGeom prst="rect">
            <a:avLst/>
          </a:prstGeom>
        </p:spPr>
      </p:pic>
      <p:sp>
        <p:nvSpPr>
          <p:cNvPr id="75" name="Rectangle 74">
            <a:extLst>
              <a:ext uri="{FF2B5EF4-FFF2-40B4-BE49-F238E27FC236}">
                <a16:creationId xmlns:a16="http://schemas.microsoft.com/office/drawing/2014/main" id="{FDF94C42-90EB-4063-AED4-A6B726D46F8E}"/>
              </a:ext>
            </a:extLst>
          </p:cNvPr>
          <p:cNvSpPr/>
          <p:nvPr/>
        </p:nvSpPr>
        <p:spPr>
          <a:xfrm>
            <a:off x="9052043" y="3609711"/>
            <a:ext cx="1387941" cy="241381"/>
          </a:xfrm>
          <a:prstGeom prst="rect">
            <a:avLst/>
          </a:prstGeom>
        </p:spPr>
        <p:txBody>
          <a:bodyPr wrap="none">
            <a:spAutoFit/>
          </a:bodyPr>
          <a:lstStyle/>
          <a:p>
            <a:pPr defTabSz="896386">
              <a:spcAft>
                <a:spcPts val="294"/>
              </a:spcAft>
              <a:buSzPct val="90000"/>
              <a:defRPr/>
            </a:pPr>
            <a:r>
              <a:rPr lang="en-US" sz="980" kern="0">
                <a:solidFill>
                  <a:srgbClr val="505050"/>
                </a:solidFill>
                <a:latin typeface="Segoe UI Light" panose="020B0502040204020203" pitchFamily="34" charset="0"/>
                <a:ea typeface="MS PGothic" panose="020B0600070205080204" pitchFamily="34" charset="-128"/>
                <a:cs typeface="Segoe UI Light" panose="020B0502040204020203" pitchFamily="34" charset="0"/>
              </a:rPr>
              <a:t>Azure Analysis Services</a:t>
            </a:r>
          </a:p>
        </p:txBody>
      </p:sp>
    </p:spTree>
    <p:extLst>
      <p:ext uri="{BB962C8B-B14F-4D97-AF65-F5344CB8AC3E}">
        <p14:creationId xmlns:p14="http://schemas.microsoft.com/office/powerpoint/2010/main" val="42109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8460" y="153529"/>
            <a:ext cx="11655840" cy="899537"/>
          </a:xfrm>
        </p:spPr>
        <p:txBody>
          <a:bodyPr/>
          <a:lstStyle/>
          <a:p>
            <a:r>
              <a:rPr lang="en-US" sz="3921" b="1">
                <a:solidFill>
                  <a:srgbClr val="0078D7"/>
                </a:solidFill>
              </a:rPr>
              <a:t>ADF V2 Improvements</a:t>
            </a:r>
          </a:p>
        </p:txBody>
      </p:sp>
      <p:sp>
        <p:nvSpPr>
          <p:cNvPr id="3" name="Text Placeholder 2"/>
          <p:cNvSpPr>
            <a:spLocks noGrp="1"/>
          </p:cNvSpPr>
          <p:nvPr>
            <p:ph type="body" sz="quarter" idx="10"/>
          </p:nvPr>
        </p:nvSpPr>
        <p:spPr>
          <a:xfrm>
            <a:off x="239364" y="1370140"/>
            <a:ext cx="11655078" cy="5704447"/>
          </a:xfrm>
        </p:spPr>
        <p:txBody>
          <a:bodyPr/>
          <a:lstStyle/>
          <a:p>
            <a:pPr marL="728314" indent="-728314">
              <a:buFont typeface="Wingdings" panose="05000000000000000000" pitchFamily="2" charset="2"/>
              <a:buChar char="Ø"/>
            </a:pPr>
            <a:r>
              <a:rPr lang="en-US" sz="1961" b="1"/>
              <a:t>Integration Runtimes (IR) replace DMG, provide data movement and activity dispatch on-</a:t>
            </a:r>
            <a:r>
              <a:rPr lang="en-US" sz="1961" b="1" err="1"/>
              <a:t>prem</a:t>
            </a:r>
            <a:r>
              <a:rPr lang="en-US" sz="1961" b="1"/>
              <a:t> or in the cloud</a:t>
            </a:r>
          </a:p>
          <a:p>
            <a:pPr marL="728314" indent="-728314">
              <a:buFont typeface="Wingdings" panose="05000000000000000000" pitchFamily="2" charset="2"/>
              <a:buChar char="Ø"/>
            </a:pPr>
            <a:r>
              <a:rPr lang="en-US" sz="1961" b="1"/>
              <a:t>Supports resources within virtual networks</a:t>
            </a:r>
          </a:p>
          <a:p>
            <a:pPr marL="728314" indent="-728314">
              <a:buFont typeface="Wingdings" panose="05000000000000000000" pitchFamily="2" charset="2"/>
              <a:buChar char="Ø"/>
            </a:pPr>
            <a:r>
              <a:rPr lang="en-US" sz="1961" b="1"/>
              <a:t>Integration Runtime includes SSIS option to lift &amp; shift SSIS packages to the Cloud</a:t>
            </a:r>
          </a:p>
          <a:p>
            <a:pPr marL="728314" indent="-728314">
              <a:buFont typeface="Wingdings" panose="05000000000000000000" pitchFamily="2" charset="2"/>
              <a:buChar char="Ø"/>
            </a:pPr>
            <a:r>
              <a:rPr lang="en-US" sz="1961" b="1"/>
              <a:t>Separation of “control flow” &amp; “data flow” capabilities for more flexible pipeline management</a:t>
            </a:r>
          </a:p>
          <a:p>
            <a:pPr marL="728314" indent="-728314">
              <a:buFont typeface="Wingdings" panose="05000000000000000000" pitchFamily="2" charset="2"/>
              <a:buChar char="Ø"/>
            </a:pPr>
            <a:r>
              <a:rPr lang="en-US" sz="1961" b="1"/>
              <a:t>Looping, conditionals, dependencies, parameters</a:t>
            </a:r>
          </a:p>
          <a:p>
            <a:pPr marL="728314" indent="-728314">
              <a:buFont typeface="Wingdings" panose="05000000000000000000" pitchFamily="2" charset="2"/>
              <a:buChar char="Ø"/>
            </a:pPr>
            <a:r>
              <a:rPr lang="en-US" sz="1961" b="1"/>
              <a:t>Python SDK</a:t>
            </a:r>
          </a:p>
          <a:p>
            <a:pPr marL="728314" indent="-728314">
              <a:buFont typeface="Wingdings" panose="05000000000000000000" pitchFamily="2" charset="2"/>
              <a:buChar char="Ø"/>
            </a:pPr>
            <a:r>
              <a:rPr lang="en-US" sz="1961" b="1"/>
              <a:t>Built-in Source Control Support</a:t>
            </a:r>
          </a:p>
          <a:p>
            <a:pPr marL="728314" indent="-728314">
              <a:buFont typeface="Wingdings" panose="05000000000000000000" pitchFamily="2" charset="2"/>
              <a:buChar char="Ø"/>
            </a:pPr>
            <a:r>
              <a:rPr lang="en-US" sz="1961" b="1"/>
              <a:t>On-Demand Spark support</a:t>
            </a:r>
          </a:p>
          <a:p>
            <a:pPr marL="728314" indent="-728314">
              <a:buFont typeface="Wingdings" panose="05000000000000000000" pitchFamily="2" charset="2"/>
              <a:buChar char="Ø"/>
            </a:pPr>
            <a:r>
              <a:rPr lang="en-US" sz="1961" b="1"/>
              <a:t>Transform data in Azure Databricks</a:t>
            </a:r>
          </a:p>
          <a:p>
            <a:pPr marL="728314" indent="-728314">
              <a:buFont typeface="Wingdings" panose="05000000000000000000" pitchFamily="2" charset="2"/>
              <a:buChar char="Ø"/>
            </a:pPr>
            <a:r>
              <a:rPr lang="en-US" sz="1961" b="1"/>
              <a:t>Flexible pipeline scheduling with wall-clock, tumbling windows and triggered executions</a:t>
            </a:r>
          </a:p>
          <a:p>
            <a:pPr marL="728314" indent="-728314">
              <a:buFont typeface="Wingdings" panose="05000000000000000000" pitchFamily="2" charset="2"/>
              <a:buChar char="Ø"/>
            </a:pPr>
            <a:r>
              <a:rPr lang="en-US" sz="1961" b="1"/>
              <a:t>Expanded use cases: From primarily time window-</a:t>
            </a:r>
            <a:r>
              <a:rPr lang="en-US" sz="1961" b="1">
                <a:sym typeface="Wingdings" panose="05000000000000000000" pitchFamily="2" charset="2"/>
              </a:rPr>
              <a:t>oriented pipelines, to trigger-based on-demand for more flexible ETL and data integration orchestrations</a:t>
            </a:r>
          </a:p>
          <a:p>
            <a:pPr marL="728314" indent="-728314">
              <a:buFont typeface="Wingdings" panose="05000000000000000000" pitchFamily="2" charset="2"/>
              <a:buChar char="Ø"/>
            </a:pPr>
            <a:r>
              <a:rPr lang="en-US" sz="1961" b="1"/>
              <a:t>Graphical UI pipeline builder for a code-free experience</a:t>
            </a:r>
          </a:p>
          <a:p>
            <a:pPr marL="728314" indent="-728314">
              <a:buFont typeface="Wingdings" panose="05000000000000000000" pitchFamily="2" charset="2"/>
              <a:buChar char="Ø"/>
            </a:pPr>
            <a:endParaRPr lang="en-US" sz="1961" b="1"/>
          </a:p>
        </p:txBody>
      </p:sp>
    </p:spTree>
    <p:extLst>
      <p:ext uri="{BB962C8B-B14F-4D97-AF65-F5344CB8AC3E}">
        <p14:creationId xmlns:p14="http://schemas.microsoft.com/office/powerpoint/2010/main" val="173116655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A581F-EC38-4EFC-A5A7-F8C56EA4E0D4}"/>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Analytics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BE8F5A-A679-4FA4-B4E9-DB3D9E18301C}"/>
              </a:ext>
            </a:extLst>
          </p:cNvPr>
          <p:cNvSpPr>
            <a:spLocks noGrp="1"/>
          </p:cNvSpPr>
          <p:nvPr>
            <p:ph idx="1"/>
          </p:nvPr>
        </p:nvSpPr>
        <p:spPr>
          <a:xfrm>
            <a:off x="4976031" y="963877"/>
            <a:ext cx="6377769" cy="4930246"/>
          </a:xfrm>
        </p:spPr>
        <p:txBody>
          <a:bodyPr anchor="ctr">
            <a:normAutofit/>
          </a:bodyPr>
          <a:lstStyle/>
          <a:p>
            <a:r>
              <a:rPr lang="en-US" sz="2400" dirty="0"/>
              <a:t>Azure Databricks</a:t>
            </a:r>
          </a:p>
          <a:p>
            <a:r>
              <a:rPr lang="en-US" sz="2400" dirty="0"/>
              <a:t>Azure Machine Learning</a:t>
            </a:r>
          </a:p>
          <a:p>
            <a:r>
              <a:rPr lang="en-US" sz="2400" dirty="0"/>
              <a:t>Azure Data Lake Store Gen 2</a:t>
            </a:r>
          </a:p>
        </p:txBody>
      </p:sp>
    </p:spTree>
    <p:extLst>
      <p:ext uri="{BB962C8B-B14F-4D97-AF65-F5344CB8AC3E}">
        <p14:creationId xmlns:p14="http://schemas.microsoft.com/office/powerpoint/2010/main" val="310796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588263" y="1213259"/>
            <a:ext cx="5507737" cy="6214009"/>
          </a:xfrm>
        </p:spPr>
        <p:txBody>
          <a:bodyPr/>
          <a:lstStyle/>
          <a:p>
            <a:pPr marL="0" lvl="0" indent="0">
              <a:buNone/>
            </a:pPr>
            <a:r>
              <a:rPr lang="en-US" sz="1400"/>
              <a:t>Azure Machine Learning service is a cloud service that enables data scientists to quickly and easily build, train, and deploy machine learning models. </a:t>
            </a:r>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We’re announcing new features in Azure Machine Learning service (in public preview):  </a:t>
            </a:r>
            <a:b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endPar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lvl="0"/>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Automated machine learning: </a:t>
            </a:r>
            <a:r>
              <a:rPr lang="en-US" sz="1400">
                <a:gradFill>
                  <a:gsLst>
                    <a:gs pos="1250">
                      <a:srgbClr val="1A1A1A"/>
                    </a:gs>
                    <a:gs pos="100000">
                      <a:srgbClr val="1A1A1A"/>
                    </a:gs>
                  </a:gsLst>
                  <a:lin ang="5400000" scaled="0"/>
                </a:gradFill>
                <a:latin typeface="Segoe UI (Body)"/>
              </a:rPr>
              <a:t>Identify the best models faster with model selection and intelligent hyper-parameter tuning</a:t>
            </a:r>
          </a:p>
          <a:p>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Azure Machine Learning service Python SDK: </a:t>
            </a:r>
            <a:r>
              <a:rPr lang="en-US" sz="1400">
                <a:gradFill>
                  <a:gsLst>
                    <a:gs pos="1250">
                      <a:srgbClr val="1A1A1A"/>
                    </a:gs>
                    <a:gs pos="100000">
                      <a:srgbClr val="1A1A1A"/>
                    </a:gs>
                  </a:gsLst>
                  <a:lin ang="5400000" scaled="0"/>
                </a:gradFill>
                <a:latin typeface="Segoe UI (Body)"/>
              </a:rPr>
              <a:t>Integrate with your favorite Python development environment, including Visual Studio Code, Visual Studio, PyCharm, Azure Databricks notebooks, or </a:t>
            </a:r>
            <a:r>
              <a:rPr lang="en-US" sz="1400" err="1">
                <a:gradFill>
                  <a:gsLst>
                    <a:gs pos="1250">
                      <a:srgbClr val="1A1A1A"/>
                    </a:gs>
                    <a:gs pos="100000">
                      <a:srgbClr val="1A1A1A"/>
                    </a:gs>
                  </a:gsLst>
                  <a:lin ang="5400000" scaled="0"/>
                </a:gradFill>
                <a:latin typeface="Segoe UI (Body)"/>
              </a:rPr>
              <a:t>Jupyter</a:t>
            </a:r>
            <a:r>
              <a:rPr lang="en-US" sz="1400">
                <a:gradFill>
                  <a:gsLst>
                    <a:gs pos="1250">
                      <a:srgbClr val="1A1A1A"/>
                    </a:gs>
                    <a:gs pos="100000">
                      <a:srgbClr val="1A1A1A"/>
                    </a:gs>
                  </a:gsLst>
                  <a:lin ang="5400000" scaled="0"/>
                </a:gradFill>
                <a:latin typeface="Segoe UI (Body)"/>
              </a:rPr>
              <a:t> notebooks.</a:t>
            </a:r>
          </a:p>
          <a:p>
            <a:pPr lvl="0"/>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Distributed deep learning: </a:t>
            </a:r>
            <a:r>
              <a:rPr lang="en-US" sz="1400">
                <a:gradFill>
                  <a:gsLst>
                    <a:gs pos="1250">
                      <a:srgbClr val="1A1A1A"/>
                    </a:gs>
                    <a:gs pos="100000">
                      <a:srgbClr val="1A1A1A"/>
                    </a:gs>
                  </a:gsLst>
                  <a:lin ang="5400000" scaled="0"/>
                </a:gradFill>
                <a:latin typeface="Segoe UI (Body)"/>
              </a:rPr>
              <a:t>Build better models faster with massive, managed GPU clusters. Train models quickly with distributed deep learning, and deploy them on GPUs and FPGAs.</a:t>
            </a:r>
          </a:p>
          <a:p>
            <a:pPr lvl="0"/>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Model management: </a:t>
            </a:r>
            <a:r>
              <a:rPr lang="en-US" sz="1400">
                <a:gradFill>
                  <a:gsLst>
                    <a:gs pos="1250">
                      <a:srgbClr val="1A1A1A"/>
                    </a:gs>
                    <a:gs pos="100000">
                      <a:srgbClr val="1A1A1A"/>
                    </a:gs>
                  </a:gsLst>
                  <a:lin ang="5400000" scaled="0"/>
                </a:gradFill>
                <a:latin typeface="Segoe UI (Body)"/>
              </a:rPr>
              <a:t>Manage your </a:t>
            </a:r>
            <a:r>
              <a:rPr lang="en-US" sz="1400" err="1">
                <a:gradFill>
                  <a:gsLst>
                    <a:gs pos="1250">
                      <a:srgbClr val="1A1A1A"/>
                    </a:gs>
                    <a:gs pos="100000">
                      <a:srgbClr val="1A1A1A"/>
                    </a:gs>
                  </a:gsLst>
                  <a:lin ang="5400000" scaled="0"/>
                </a:gradFill>
                <a:latin typeface="Segoe UI (Body)"/>
              </a:rPr>
              <a:t>Dockerized</a:t>
            </a:r>
            <a:r>
              <a:rPr lang="en-US" sz="1400">
                <a:gradFill>
                  <a:gsLst>
                    <a:gs pos="1250">
                      <a:srgbClr val="1A1A1A"/>
                    </a:gs>
                    <a:gs pos="100000">
                      <a:srgbClr val="1A1A1A"/>
                    </a:gs>
                  </a:gsLst>
                  <a:lin ang="5400000" scaled="0"/>
                </a:gradFill>
                <a:latin typeface="Segoe UI (Body)"/>
              </a:rPr>
              <a:t> models using models and images registry, and integrate into your continuous integration (CI/CD) pipeline.</a:t>
            </a:r>
          </a:p>
          <a:p>
            <a:pPr lvl="0"/>
            <a:r>
              <a:rPr lang="en-US" sz="1400" b="1">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Hardware accelerated inferencing:</a:t>
            </a:r>
            <a:r>
              <a:rPr lang="en-US" sz="1400" b="1">
                <a:gradFill>
                  <a:gsLst>
                    <a:gs pos="1250">
                      <a:srgbClr val="1A1A1A"/>
                    </a:gs>
                    <a:gs pos="100000">
                      <a:srgbClr val="1A1A1A"/>
                    </a:gs>
                  </a:gsLst>
                  <a:lin ang="5400000" scaled="0"/>
                </a:gradFill>
                <a:latin typeface="Segoe UI (Body)"/>
              </a:rPr>
              <a:t> </a:t>
            </a:r>
            <a:r>
              <a:rPr lang="en-US" sz="1400">
                <a:gradFill>
                  <a:gsLst>
                    <a:gs pos="1250">
                      <a:srgbClr val="1A1A1A"/>
                    </a:gs>
                    <a:gs pos="100000">
                      <a:srgbClr val="1A1A1A"/>
                    </a:gs>
                  </a:gsLst>
                  <a:lin ang="5400000" scaled="0"/>
                </a:gradFill>
                <a:latin typeface="Segoe UI (Body)"/>
              </a:rPr>
              <a:t>Access powerful FPGAs for high speed image classification and recognition scenarios. Supported models include </a:t>
            </a:r>
            <a:r>
              <a:rPr lang="en-US" sz="1400" err="1">
                <a:gradFill>
                  <a:gsLst>
                    <a:gs pos="1250">
                      <a:srgbClr val="1A1A1A"/>
                    </a:gs>
                    <a:gs pos="100000">
                      <a:srgbClr val="1A1A1A"/>
                    </a:gs>
                  </a:gsLst>
                  <a:lin ang="5400000" scaled="0"/>
                </a:gradFill>
                <a:latin typeface="Segoe UI (Body)"/>
              </a:rPr>
              <a:t>ResNet</a:t>
            </a:r>
            <a:r>
              <a:rPr lang="en-US" sz="1400">
                <a:gradFill>
                  <a:gsLst>
                    <a:gs pos="1250">
                      <a:srgbClr val="1A1A1A"/>
                    </a:gs>
                    <a:gs pos="100000">
                      <a:srgbClr val="1A1A1A"/>
                    </a:gs>
                  </a:gsLst>
                  <a:lin ang="5400000" scaled="0"/>
                </a:gradFill>
                <a:latin typeface="Segoe UI (Body)"/>
              </a:rPr>
              <a:t> 50, </a:t>
            </a:r>
            <a:r>
              <a:rPr lang="en-US" sz="1400" err="1">
                <a:gradFill>
                  <a:gsLst>
                    <a:gs pos="1250">
                      <a:srgbClr val="1A1A1A"/>
                    </a:gs>
                    <a:gs pos="100000">
                      <a:srgbClr val="1A1A1A"/>
                    </a:gs>
                  </a:gsLst>
                  <a:lin ang="5400000" scaled="0"/>
                </a:gradFill>
                <a:latin typeface="Segoe UI (Body)"/>
              </a:rPr>
              <a:t>ResNet</a:t>
            </a:r>
            <a:r>
              <a:rPr lang="en-US" sz="1400">
                <a:gradFill>
                  <a:gsLst>
                    <a:gs pos="1250">
                      <a:srgbClr val="1A1A1A"/>
                    </a:gs>
                    <a:gs pos="100000">
                      <a:srgbClr val="1A1A1A"/>
                    </a:gs>
                  </a:gsLst>
                  <a:lin ang="5400000" scaled="0"/>
                </a:gradFill>
                <a:latin typeface="Segoe UI (Body)"/>
              </a:rPr>
              <a:t> 152, VGG-16, SSD-VGG, and DenseNet-121 that can be trained using your data.</a:t>
            </a:r>
            <a:br>
              <a:rPr lang="en-US" sz="1400" b="1">
                <a:gradFill>
                  <a:gsLst>
                    <a:gs pos="1250">
                      <a:srgbClr val="1A1A1A"/>
                    </a:gs>
                    <a:gs pos="100000">
                      <a:srgbClr val="1A1A1A"/>
                    </a:gs>
                  </a:gsLst>
                  <a:lin ang="5400000" scaled="0"/>
                </a:gradFill>
                <a:latin typeface="Segoe UI (Body)"/>
              </a:rPr>
            </a:br>
            <a:endParaRPr lang="en-US" sz="1400">
              <a:gradFill>
                <a:gsLst>
                  <a:gs pos="1250">
                    <a:srgbClr val="1A1A1A"/>
                  </a:gs>
                  <a:gs pos="100000">
                    <a:srgbClr val="1A1A1A"/>
                  </a:gs>
                </a:gsLst>
                <a:lin ang="5400000" scaled="0"/>
              </a:gradFill>
              <a:latin typeface="Segoe UI (Body)"/>
            </a:endParaRPr>
          </a:p>
          <a:p>
            <a:pPr marL="0" lvl="0" indent="0">
              <a:buNone/>
            </a:pPr>
            <a:r>
              <a:rPr lang="en-US" sz="1400">
                <a:gradFill>
                  <a:gsLst>
                    <a:gs pos="1250">
                      <a:srgbClr val="1A1A1A"/>
                    </a:gs>
                    <a:gs pos="100000">
                      <a:srgbClr val="1A1A1A"/>
                    </a:gs>
                  </a:gsLst>
                  <a:lin ang="5400000" scaled="0"/>
                </a:gradFill>
                <a:latin typeface="Segoe UI (Body)"/>
              </a:rPr>
              <a:t>To learn more about Azure Machine Learning service, read the </a:t>
            </a:r>
            <a:r>
              <a:rPr lang="en-US" sz="1400">
                <a:gradFill>
                  <a:gsLst>
                    <a:gs pos="1250">
                      <a:srgbClr val="1A1A1A"/>
                    </a:gs>
                    <a:gs pos="100000">
                      <a:srgbClr val="1A1A1A"/>
                    </a:gs>
                  </a:gsLst>
                  <a:lin ang="5400000" scaled="0"/>
                </a:gradFill>
                <a:latin typeface="Segoe UI (Body)"/>
                <a:hlinkClick r:id="rId3"/>
              </a:rPr>
              <a:t>Ignite Blog</a:t>
            </a:r>
            <a:r>
              <a:rPr lang="en-US" sz="1400">
                <a:gradFill>
                  <a:gsLst>
                    <a:gs pos="1250">
                      <a:srgbClr val="1A1A1A"/>
                    </a:gs>
                    <a:gs pos="100000">
                      <a:srgbClr val="1A1A1A"/>
                    </a:gs>
                  </a:gsLst>
                  <a:lin ang="5400000" scaled="0"/>
                </a:gradFill>
                <a:latin typeface="Segoe UI (Body)"/>
              </a:rPr>
              <a:t>.</a:t>
            </a:r>
          </a:p>
          <a:p>
            <a:pPr marL="0" indent="0">
              <a:spcBef>
                <a:spcPts val="600"/>
              </a:spcBef>
              <a:buNone/>
            </a:pPr>
            <a:endParaRPr lang="en-US" sz="1800">
              <a:latin typeface="+mj-lt"/>
            </a:endParaRPr>
          </a:p>
        </p:txBody>
      </p:sp>
      <p:sp>
        <p:nvSpPr>
          <p:cNvPr id="3" name="Title 2"/>
          <p:cNvSpPr>
            <a:spLocks noGrp="1"/>
          </p:cNvSpPr>
          <p:nvPr>
            <p:ph type="title"/>
          </p:nvPr>
        </p:nvSpPr>
        <p:spPr>
          <a:xfrm>
            <a:off x="588263" y="457200"/>
            <a:ext cx="11018520" cy="553998"/>
          </a:xfrm>
        </p:spPr>
        <p:txBody>
          <a:bodyPr/>
          <a:lstStyle/>
          <a:p>
            <a:r>
              <a:rPr lang="en-US"/>
              <a:t>Azure Machine Learning service</a:t>
            </a:r>
          </a:p>
        </p:txBody>
      </p:sp>
      <p:sp>
        <p:nvSpPr>
          <p:cNvPr id="31" name="Rectangle 30">
            <a:extLst>
              <a:ext uri="{FF2B5EF4-FFF2-40B4-BE49-F238E27FC236}">
                <a16:creationId xmlns:a16="http://schemas.microsoft.com/office/drawing/2014/main" id="{CE45FD4E-AD6A-4236-9D3C-B2D33CB475C8}"/>
              </a:ext>
            </a:extLst>
          </p:cNvPr>
          <p:cNvSpPr/>
          <p:nvPr/>
        </p:nvSpPr>
        <p:spPr>
          <a:xfrm>
            <a:off x="9735672" y="474595"/>
            <a:ext cx="2162642" cy="738664"/>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GA</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Released @ Connect()</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December 2018</a:t>
            </a:r>
          </a:p>
        </p:txBody>
      </p:sp>
      <p:sp useBgFill="1">
        <p:nvSpPr>
          <p:cNvPr id="7" name="Rectangle 6">
            <a:hlinkClick r:id="" action="ppaction://noaction"/>
            <a:extLst>
              <a:ext uri="{FF2B5EF4-FFF2-40B4-BE49-F238E27FC236}">
                <a16:creationId xmlns:a16="http://schemas.microsoft.com/office/drawing/2014/main" id="{27505632-A2F7-40C2-BE6A-CE97354CCE70}"/>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CE8AB868-75A0-43AD-B72C-F03DA0E0A7F8}"/>
              </a:ext>
            </a:extLst>
          </p:cNvPr>
          <p:cNvPicPr>
            <a:picLocks noChangeAspect="1"/>
          </p:cNvPicPr>
          <p:nvPr/>
        </p:nvPicPr>
        <p:blipFill>
          <a:blip r:embed="rId4"/>
          <a:stretch>
            <a:fillRect/>
          </a:stretch>
        </p:blipFill>
        <p:spPr>
          <a:xfrm>
            <a:off x="6315869" y="2070727"/>
            <a:ext cx="5729287" cy="3328987"/>
          </a:xfrm>
          <a:prstGeom prst="rect">
            <a:avLst/>
          </a:prstGeom>
        </p:spPr>
      </p:pic>
    </p:spTree>
    <p:extLst>
      <p:ext uri="{BB962C8B-B14F-4D97-AF65-F5344CB8AC3E}">
        <p14:creationId xmlns:p14="http://schemas.microsoft.com/office/powerpoint/2010/main" val="8527005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B8C225-3F07-4C20-AFDB-44A1AB97CD34}"/>
              </a:ext>
            </a:extLst>
          </p:cNvPr>
          <p:cNvSpPr>
            <a:spLocks noGrp="1"/>
          </p:cNvSpPr>
          <p:nvPr>
            <p:ph type="title"/>
          </p:nvPr>
        </p:nvSpPr>
        <p:spPr>
          <a:xfrm>
            <a:off x="268080" y="-23607"/>
            <a:ext cx="11923921" cy="899537"/>
          </a:xfrm>
        </p:spPr>
        <p:txBody>
          <a:bodyPr/>
          <a:lstStyle/>
          <a:p>
            <a:r>
              <a:rPr lang="en-US" sz="4400"/>
              <a:t>Evolving Data Lake Strategy</a:t>
            </a:r>
          </a:p>
        </p:txBody>
      </p:sp>
      <p:sp>
        <p:nvSpPr>
          <p:cNvPr id="17" name="TextBox 16">
            <a:extLst>
              <a:ext uri="{FF2B5EF4-FFF2-40B4-BE49-F238E27FC236}">
                <a16:creationId xmlns:a16="http://schemas.microsoft.com/office/drawing/2014/main" id="{8D67B1EF-6F01-4EEE-A7E3-ABF751B8865B}"/>
              </a:ext>
            </a:extLst>
          </p:cNvPr>
          <p:cNvSpPr txBox="1"/>
          <p:nvPr/>
        </p:nvSpPr>
        <p:spPr>
          <a:xfrm>
            <a:off x="638441" y="3181803"/>
            <a:ext cx="2208930" cy="7240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Blob Storage + (WASB)</a:t>
            </a:r>
          </a:p>
        </p:txBody>
      </p:sp>
      <p:sp>
        <p:nvSpPr>
          <p:cNvPr id="18" name="TextBox 17">
            <a:extLst>
              <a:ext uri="{FF2B5EF4-FFF2-40B4-BE49-F238E27FC236}">
                <a16:creationId xmlns:a16="http://schemas.microsoft.com/office/drawing/2014/main" id="{260BB587-608D-4D0C-8EC8-EC41DE49EBB4}"/>
              </a:ext>
            </a:extLst>
          </p:cNvPr>
          <p:cNvSpPr txBox="1"/>
          <p:nvPr/>
        </p:nvSpPr>
        <p:spPr>
          <a:xfrm>
            <a:off x="5476488" y="3274400"/>
            <a:ext cx="1896586" cy="72414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Azure Data Lake Store (ADLS)</a:t>
            </a:r>
          </a:p>
        </p:txBody>
      </p:sp>
      <p:pic>
        <p:nvPicPr>
          <p:cNvPr id="19" name="Picture 18" descr="A close up of a logo&#10;&#10;Description generated with very high confidence">
            <a:extLst>
              <a:ext uri="{FF2B5EF4-FFF2-40B4-BE49-F238E27FC236}">
                <a16:creationId xmlns:a16="http://schemas.microsoft.com/office/drawing/2014/main" id="{2143BD0B-FDC3-4011-8675-B399522C3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629" y="2210107"/>
            <a:ext cx="780290" cy="780290"/>
          </a:xfrm>
          <a:prstGeom prst="rect">
            <a:avLst/>
          </a:prstGeom>
        </p:spPr>
      </p:pic>
      <p:pic>
        <p:nvPicPr>
          <p:cNvPr id="20" name="Picture 19" descr="A stop sign&#10;&#10;Description generated with high confidence">
            <a:extLst>
              <a:ext uri="{FF2B5EF4-FFF2-40B4-BE49-F238E27FC236}">
                <a16:creationId xmlns:a16="http://schemas.microsoft.com/office/drawing/2014/main" id="{E082A7D3-9E04-4ABF-A7E7-023D9719E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851" y="2210107"/>
            <a:ext cx="780290" cy="780290"/>
          </a:xfrm>
          <a:prstGeom prst="rect">
            <a:avLst/>
          </a:prstGeom>
        </p:spPr>
      </p:pic>
      <p:pic>
        <p:nvPicPr>
          <p:cNvPr id="21" name="Picture 20" descr="A stop sign&#10;&#10;Description generated with high confidence">
            <a:extLst>
              <a:ext uri="{FF2B5EF4-FFF2-40B4-BE49-F238E27FC236}">
                <a16:creationId xmlns:a16="http://schemas.microsoft.com/office/drawing/2014/main" id="{D07E3BF3-8B94-4486-8DBD-221D5B7B5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4623" y="2210107"/>
            <a:ext cx="780290" cy="780290"/>
          </a:xfrm>
          <a:prstGeom prst="rect">
            <a:avLst/>
          </a:prstGeom>
        </p:spPr>
      </p:pic>
      <p:sp>
        <p:nvSpPr>
          <p:cNvPr id="22" name="TextBox 21">
            <a:extLst>
              <a:ext uri="{FF2B5EF4-FFF2-40B4-BE49-F238E27FC236}">
                <a16:creationId xmlns:a16="http://schemas.microsoft.com/office/drawing/2014/main" id="{17008408-B14C-43C6-82AB-0C77B6154520}"/>
              </a:ext>
            </a:extLst>
          </p:cNvPr>
          <p:cNvSpPr txBox="1"/>
          <p:nvPr/>
        </p:nvSpPr>
        <p:spPr>
          <a:xfrm>
            <a:off x="3580303" y="3261594"/>
            <a:ext cx="2208930" cy="7240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Blob Storage + (WASB)</a:t>
            </a:r>
          </a:p>
        </p:txBody>
      </p:sp>
      <p:sp>
        <p:nvSpPr>
          <p:cNvPr id="2" name="Arrow: Right 1">
            <a:extLst>
              <a:ext uri="{FF2B5EF4-FFF2-40B4-BE49-F238E27FC236}">
                <a16:creationId xmlns:a16="http://schemas.microsoft.com/office/drawing/2014/main" id="{1940CB23-6C11-451D-9B25-BE8AD3C7E8BC}"/>
              </a:ext>
            </a:extLst>
          </p:cNvPr>
          <p:cNvSpPr/>
          <p:nvPr/>
        </p:nvSpPr>
        <p:spPr bwMode="auto">
          <a:xfrm>
            <a:off x="3080711" y="3303370"/>
            <a:ext cx="578734" cy="5123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ECE5DE31-EF02-4D07-A551-D17C3A1CC60A}"/>
              </a:ext>
            </a:extLst>
          </p:cNvPr>
          <p:cNvSpPr/>
          <p:nvPr/>
        </p:nvSpPr>
        <p:spPr bwMode="auto">
          <a:xfrm>
            <a:off x="7631488" y="3303370"/>
            <a:ext cx="578734" cy="5123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3032BAE1-2F92-4370-B005-85ACE3CF73AD}"/>
              </a:ext>
            </a:extLst>
          </p:cNvPr>
          <p:cNvGrpSpPr/>
          <p:nvPr/>
        </p:nvGrpSpPr>
        <p:grpSpPr>
          <a:xfrm>
            <a:off x="5755303" y="4538735"/>
            <a:ext cx="1478854" cy="738664"/>
            <a:chOff x="700461" y="4643179"/>
            <a:chExt cx="1478854" cy="738664"/>
          </a:xfrm>
        </p:grpSpPr>
        <p:sp>
          <p:nvSpPr>
            <p:cNvPr id="32" name="Rectangle 31">
              <a:extLst>
                <a:ext uri="{FF2B5EF4-FFF2-40B4-BE49-F238E27FC236}">
                  <a16:creationId xmlns:a16="http://schemas.microsoft.com/office/drawing/2014/main" id="{56D98DCF-1085-4D38-A78E-D9C730E4C6D9}"/>
                </a:ext>
              </a:extLst>
            </p:cNvPr>
            <p:cNvSpPr/>
            <p:nvPr/>
          </p:nvSpPr>
          <p:spPr bwMode="auto">
            <a:xfrm>
              <a:off x="787053" y="4741652"/>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C1EB77E2-6BCA-4939-8692-D32AA12A20CC}"/>
                </a:ext>
              </a:extLst>
            </p:cNvPr>
            <p:cNvSpPr txBox="1"/>
            <p:nvPr/>
          </p:nvSpPr>
          <p:spPr>
            <a:xfrm>
              <a:off x="700461" y="4643179"/>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Rich Security</a:t>
              </a:r>
            </a:p>
          </p:txBody>
        </p:sp>
      </p:grpSp>
      <p:grpSp>
        <p:nvGrpSpPr>
          <p:cNvPr id="6" name="Group 5">
            <a:extLst>
              <a:ext uri="{FF2B5EF4-FFF2-40B4-BE49-F238E27FC236}">
                <a16:creationId xmlns:a16="http://schemas.microsoft.com/office/drawing/2014/main" id="{F5CF4B58-75DC-4694-B4C9-5CD04192CF4D}"/>
              </a:ext>
            </a:extLst>
          </p:cNvPr>
          <p:cNvGrpSpPr/>
          <p:nvPr/>
        </p:nvGrpSpPr>
        <p:grpSpPr>
          <a:xfrm>
            <a:off x="5763105" y="3915818"/>
            <a:ext cx="1478854" cy="738664"/>
            <a:chOff x="3658770" y="3789603"/>
            <a:chExt cx="1478854" cy="738664"/>
          </a:xfrm>
        </p:grpSpPr>
        <p:sp>
          <p:nvSpPr>
            <p:cNvPr id="34" name="Rectangle 33">
              <a:extLst>
                <a:ext uri="{FF2B5EF4-FFF2-40B4-BE49-F238E27FC236}">
                  <a16:creationId xmlns:a16="http://schemas.microsoft.com/office/drawing/2014/main" id="{5C536E86-9E59-490E-A440-1B1DAD4A2567}"/>
                </a:ext>
              </a:extLst>
            </p:cNvPr>
            <p:cNvSpPr/>
            <p:nvPr/>
          </p:nvSpPr>
          <p:spPr bwMode="auto">
            <a:xfrm>
              <a:off x="3745362" y="3888076"/>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F9414E48-2A76-49FB-9765-1F4299C1A809}"/>
                </a:ext>
              </a:extLst>
            </p:cNvPr>
            <p:cNvSpPr txBox="1"/>
            <p:nvPr/>
          </p:nvSpPr>
          <p:spPr>
            <a:xfrm>
              <a:off x="3658770" y="3789603"/>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Speed to Insight</a:t>
              </a:r>
            </a:p>
          </p:txBody>
        </p:sp>
      </p:grpSp>
      <p:grpSp>
        <p:nvGrpSpPr>
          <p:cNvPr id="5" name="Group 4">
            <a:extLst>
              <a:ext uri="{FF2B5EF4-FFF2-40B4-BE49-F238E27FC236}">
                <a16:creationId xmlns:a16="http://schemas.microsoft.com/office/drawing/2014/main" id="{0B9D9D88-34B2-41B0-BA76-B0D71C7C4933}"/>
              </a:ext>
            </a:extLst>
          </p:cNvPr>
          <p:cNvGrpSpPr/>
          <p:nvPr/>
        </p:nvGrpSpPr>
        <p:grpSpPr>
          <a:xfrm>
            <a:off x="805505" y="4538735"/>
            <a:ext cx="1755190" cy="738664"/>
            <a:chOff x="6470120" y="2937978"/>
            <a:chExt cx="1755190" cy="738664"/>
          </a:xfrm>
        </p:grpSpPr>
        <p:sp>
          <p:nvSpPr>
            <p:cNvPr id="49" name="Rectangle 48">
              <a:extLst>
                <a:ext uri="{FF2B5EF4-FFF2-40B4-BE49-F238E27FC236}">
                  <a16:creationId xmlns:a16="http://schemas.microsoft.com/office/drawing/2014/main" id="{682202B8-9862-420C-9CF2-EE1BCD865932}"/>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B1FC88B-62BF-4827-9146-D0941DC90770}"/>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4" name="Group 3">
            <a:extLst>
              <a:ext uri="{FF2B5EF4-FFF2-40B4-BE49-F238E27FC236}">
                <a16:creationId xmlns:a16="http://schemas.microsoft.com/office/drawing/2014/main" id="{DD34CD34-E06B-40A6-81F7-79D2F84492FB}"/>
              </a:ext>
            </a:extLst>
          </p:cNvPr>
          <p:cNvGrpSpPr/>
          <p:nvPr/>
        </p:nvGrpSpPr>
        <p:grpSpPr>
          <a:xfrm>
            <a:off x="943673" y="3915818"/>
            <a:ext cx="1478854" cy="738664"/>
            <a:chOff x="9575388" y="2082451"/>
            <a:chExt cx="1478854" cy="738664"/>
          </a:xfrm>
        </p:grpSpPr>
        <p:sp>
          <p:nvSpPr>
            <p:cNvPr id="51" name="Rectangle 50">
              <a:extLst>
                <a:ext uri="{FF2B5EF4-FFF2-40B4-BE49-F238E27FC236}">
                  <a16:creationId xmlns:a16="http://schemas.microsoft.com/office/drawing/2014/main" id="{FFEC656B-9D1D-4BD2-A0E1-9A3023D2BCDF}"/>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89649B2C-C2AD-49EF-8298-EA28564275CB}"/>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grpSp>
        <p:nvGrpSpPr>
          <p:cNvPr id="53" name="Group 52">
            <a:extLst>
              <a:ext uri="{FF2B5EF4-FFF2-40B4-BE49-F238E27FC236}">
                <a16:creationId xmlns:a16="http://schemas.microsoft.com/office/drawing/2014/main" id="{CC5A0237-4BEF-4742-9C9C-DEED72185CD1}"/>
              </a:ext>
            </a:extLst>
          </p:cNvPr>
          <p:cNvGrpSpPr/>
          <p:nvPr/>
        </p:nvGrpSpPr>
        <p:grpSpPr>
          <a:xfrm>
            <a:off x="3807486" y="4538735"/>
            <a:ext cx="1755190" cy="738664"/>
            <a:chOff x="6470120" y="2937978"/>
            <a:chExt cx="1755190" cy="738664"/>
          </a:xfrm>
        </p:grpSpPr>
        <p:sp>
          <p:nvSpPr>
            <p:cNvPr id="54" name="Rectangle 53">
              <a:extLst>
                <a:ext uri="{FF2B5EF4-FFF2-40B4-BE49-F238E27FC236}">
                  <a16:creationId xmlns:a16="http://schemas.microsoft.com/office/drawing/2014/main" id="{97957460-71DA-4C38-8C64-0F638C28B887}"/>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819AD9A-D64F-4C40-9A6A-9640F9941DB5}"/>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56" name="Group 55">
            <a:extLst>
              <a:ext uri="{FF2B5EF4-FFF2-40B4-BE49-F238E27FC236}">
                <a16:creationId xmlns:a16="http://schemas.microsoft.com/office/drawing/2014/main" id="{9B752701-42B1-421F-BC0F-5E80DA3A51DE}"/>
              </a:ext>
            </a:extLst>
          </p:cNvPr>
          <p:cNvGrpSpPr/>
          <p:nvPr/>
        </p:nvGrpSpPr>
        <p:grpSpPr>
          <a:xfrm>
            <a:off x="3945654" y="3915818"/>
            <a:ext cx="1478854" cy="738664"/>
            <a:chOff x="9575388" y="2082451"/>
            <a:chExt cx="1478854" cy="738664"/>
          </a:xfrm>
        </p:grpSpPr>
        <p:sp>
          <p:nvSpPr>
            <p:cNvPr id="57" name="Rectangle 56">
              <a:extLst>
                <a:ext uri="{FF2B5EF4-FFF2-40B4-BE49-F238E27FC236}">
                  <a16:creationId xmlns:a16="http://schemas.microsoft.com/office/drawing/2014/main" id="{369C09D7-F5CB-4D7A-BE8A-04EA1F902D38}"/>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F9685B60-7CF5-4B10-8171-1CB9B9EE2247}"/>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cxnSp>
        <p:nvCxnSpPr>
          <p:cNvPr id="9" name="Straight Connector 8">
            <a:extLst>
              <a:ext uri="{FF2B5EF4-FFF2-40B4-BE49-F238E27FC236}">
                <a16:creationId xmlns:a16="http://schemas.microsoft.com/office/drawing/2014/main" id="{730DCA78-1DC2-4218-B253-0AAFD3C749BC}"/>
              </a:ext>
            </a:extLst>
          </p:cNvPr>
          <p:cNvCxnSpPr/>
          <p:nvPr/>
        </p:nvCxnSpPr>
        <p:spPr>
          <a:xfrm>
            <a:off x="5562676" y="2268635"/>
            <a:ext cx="0" cy="30087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D79A74-A289-4EBA-9B49-AFC7344C3F33}"/>
              </a:ext>
            </a:extLst>
          </p:cNvPr>
          <p:cNvSpPr/>
          <p:nvPr/>
        </p:nvSpPr>
        <p:spPr bwMode="auto">
          <a:xfrm>
            <a:off x="3807486" y="1759349"/>
            <a:ext cx="3565588"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CFE093D4-108E-420C-92F8-2D253ECD9AC6}"/>
              </a:ext>
            </a:extLst>
          </p:cNvPr>
          <p:cNvSpPr/>
          <p:nvPr/>
        </p:nvSpPr>
        <p:spPr bwMode="auto">
          <a:xfrm>
            <a:off x="455111" y="1749703"/>
            <a:ext cx="2452827"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98E96D-B8A8-4116-AAE3-5E1F7643EFEE}"/>
              </a:ext>
            </a:extLst>
          </p:cNvPr>
          <p:cNvSpPr/>
          <p:nvPr/>
        </p:nvSpPr>
        <p:spPr bwMode="auto">
          <a:xfrm>
            <a:off x="3807486" y="1273213"/>
            <a:ext cx="3565588"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Present</a:t>
            </a:r>
          </a:p>
        </p:txBody>
      </p:sp>
      <p:sp>
        <p:nvSpPr>
          <p:cNvPr id="60" name="Rectangle 59">
            <a:extLst>
              <a:ext uri="{FF2B5EF4-FFF2-40B4-BE49-F238E27FC236}">
                <a16:creationId xmlns:a16="http://schemas.microsoft.com/office/drawing/2014/main" id="{3D7C64FA-2A61-4E5D-A2C1-A0C560A4A414}"/>
              </a:ext>
            </a:extLst>
          </p:cNvPr>
          <p:cNvSpPr/>
          <p:nvPr/>
        </p:nvSpPr>
        <p:spPr bwMode="auto">
          <a:xfrm>
            <a:off x="8372269" y="1264070"/>
            <a:ext cx="3565588"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Future</a:t>
            </a:r>
          </a:p>
        </p:txBody>
      </p:sp>
      <p:sp>
        <p:nvSpPr>
          <p:cNvPr id="61" name="Rectangle 60">
            <a:extLst>
              <a:ext uri="{FF2B5EF4-FFF2-40B4-BE49-F238E27FC236}">
                <a16:creationId xmlns:a16="http://schemas.microsoft.com/office/drawing/2014/main" id="{92BD73DE-5C22-49B3-8E23-9513B0CE962D}"/>
              </a:ext>
            </a:extLst>
          </p:cNvPr>
          <p:cNvSpPr/>
          <p:nvPr/>
        </p:nvSpPr>
        <p:spPr bwMode="auto">
          <a:xfrm>
            <a:off x="455111" y="1264069"/>
            <a:ext cx="2452827"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Past</a:t>
            </a:r>
          </a:p>
        </p:txBody>
      </p:sp>
      <p:sp>
        <p:nvSpPr>
          <p:cNvPr id="62" name="Rectangle 61">
            <a:extLst>
              <a:ext uri="{FF2B5EF4-FFF2-40B4-BE49-F238E27FC236}">
                <a16:creationId xmlns:a16="http://schemas.microsoft.com/office/drawing/2014/main" id="{E32CAE1F-42B1-4540-BD4B-A6E02E44495D}"/>
              </a:ext>
            </a:extLst>
          </p:cNvPr>
          <p:cNvSpPr/>
          <p:nvPr/>
        </p:nvSpPr>
        <p:spPr bwMode="auto">
          <a:xfrm>
            <a:off x="8372269" y="1759349"/>
            <a:ext cx="3565588"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06AAD4EE-7DAC-4FD1-85D0-9809309D3379}"/>
              </a:ext>
            </a:extLst>
          </p:cNvPr>
          <p:cNvSpPr txBox="1"/>
          <p:nvPr/>
        </p:nvSpPr>
        <p:spPr>
          <a:xfrm>
            <a:off x="8401394" y="1761802"/>
            <a:ext cx="346995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Azure Data Lake Storage Gen2</a:t>
            </a:r>
          </a:p>
        </p:txBody>
      </p:sp>
      <p:grpSp>
        <p:nvGrpSpPr>
          <p:cNvPr id="64" name="Group 63">
            <a:extLst>
              <a:ext uri="{FF2B5EF4-FFF2-40B4-BE49-F238E27FC236}">
                <a16:creationId xmlns:a16="http://schemas.microsoft.com/office/drawing/2014/main" id="{F52CE042-36BD-4BC1-8597-9BBE154A19A9}"/>
              </a:ext>
            </a:extLst>
          </p:cNvPr>
          <p:cNvGrpSpPr/>
          <p:nvPr/>
        </p:nvGrpSpPr>
        <p:grpSpPr>
          <a:xfrm>
            <a:off x="10177492" y="4538735"/>
            <a:ext cx="1478854" cy="738664"/>
            <a:chOff x="700461" y="4643179"/>
            <a:chExt cx="1478854" cy="738664"/>
          </a:xfrm>
        </p:grpSpPr>
        <p:sp>
          <p:nvSpPr>
            <p:cNvPr id="65" name="Rectangle 64">
              <a:extLst>
                <a:ext uri="{FF2B5EF4-FFF2-40B4-BE49-F238E27FC236}">
                  <a16:creationId xmlns:a16="http://schemas.microsoft.com/office/drawing/2014/main" id="{A297B8B7-DC19-40CF-B74E-4C7F855CA0B0}"/>
                </a:ext>
              </a:extLst>
            </p:cNvPr>
            <p:cNvSpPr/>
            <p:nvPr/>
          </p:nvSpPr>
          <p:spPr bwMode="auto">
            <a:xfrm>
              <a:off x="787053" y="4741652"/>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FBEA0D7-E030-40FC-9897-38E53B6BB698}"/>
                </a:ext>
              </a:extLst>
            </p:cNvPr>
            <p:cNvSpPr txBox="1"/>
            <p:nvPr/>
          </p:nvSpPr>
          <p:spPr>
            <a:xfrm>
              <a:off x="700461" y="4643179"/>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Rich Security</a:t>
              </a:r>
            </a:p>
          </p:txBody>
        </p:sp>
      </p:grpSp>
      <p:grpSp>
        <p:nvGrpSpPr>
          <p:cNvPr id="67" name="Group 66">
            <a:extLst>
              <a:ext uri="{FF2B5EF4-FFF2-40B4-BE49-F238E27FC236}">
                <a16:creationId xmlns:a16="http://schemas.microsoft.com/office/drawing/2014/main" id="{5143749F-8CE0-4307-ACA6-065EA30043AB}"/>
              </a:ext>
            </a:extLst>
          </p:cNvPr>
          <p:cNvGrpSpPr/>
          <p:nvPr/>
        </p:nvGrpSpPr>
        <p:grpSpPr>
          <a:xfrm>
            <a:off x="10185294" y="3915818"/>
            <a:ext cx="1478854" cy="738664"/>
            <a:chOff x="3658770" y="3789603"/>
            <a:chExt cx="1478854" cy="738664"/>
          </a:xfrm>
        </p:grpSpPr>
        <p:sp>
          <p:nvSpPr>
            <p:cNvPr id="68" name="Rectangle 67">
              <a:extLst>
                <a:ext uri="{FF2B5EF4-FFF2-40B4-BE49-F238E27FC236}">
                  <a16:creationId xmlns:a16="http://schemas.microsoft.com/office/drawing/2014/main" id="{A3657718-B207-4379-A304-0D341AEDA5C0}"/>
                </a:ext>
              </a:extLst>
            </p:cNvPr>
            <p:cNvSpPr/>
            <p:nvPr/>
          </p:nvSpPr>
          <p:spPr bwMode="auto">
            <a:xfrm>
              <a:off x="3745362" y="3888076"/>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a:extLst>
                <a:ext uri="{FF2B5EF4-FFF2-40B4-BE49-F238E27FC236}">
                  <a16:creationId xmlns:a16="http://schemas.microsoft.com/office/drawing/2014/main" id="{13DC4883-0FC8-4C2D-9445-5EC6BBB76837}"/>
                </a:ext>
              </a:extLst>
            </p:cNvPr>
            <p:cNvSpPr txBox="1"/>
            <p:nvPr/>
          </p:nvSpPr>
          <p:spPr>
            <a:xfrm>
              <a:off x="3658770" y="3789603"/>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Speed to Insight</a:t>
              </a:r>
            </a:p>
          </p:txBody>
        </p:sp>
      </p:grpSp>
      <p:grpSp>
        <p:nvGrpSpPr>
          <p:cNvPr id="70" name="Group 69">
            <a:extLst>
              <a:ext uri="{FF2B5EF4-FFF2-40B4-BE49-F238E27FC236}">
                <a16:creationId xmlns:a16="http://schemas.microsoft.com/office/drawing/2014/main" id="{AE26EC1E-59DB-417A-A1ED-3DF1C38374D1}"/>
              </a:ext>
            </a:extLst>
          </p:cNvPr>
          <p:cNvGrpSpPr/>
          <p:nvPr/>
        </p:nvGrpSpPr>
        <p:grpSpPr>
          <a:xfrm>
            <a:off x="8704238" y="4538735"/>
            <a:ext cx="1755190" cy="738664"/>
            <a:chOff x="6470120" y="2937978"/>
            <a:chExt cx="1755190" cy="738664"/>
          </a:xfrm>
        </p:grpSpPr>
        <p:sp>
          <p:nvSpPr>
            <p:cNvPr id="71" name="Rectangle 70">
              <a:extLst>
                <a:ext uri="{FF2B5EF4-FFF2-40B4-BE49-F238E27FC236}">
                  <a16:creationId xmlns:a16="http://schemas.microsoft.com/office/drawing/2014/main" id="{B1BB92E4-5586-47CA-A63A-612533D19F72}"/>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766192E2-E6BF-4049-A7EA-4F2BA7B53B10}"/>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73" name="Group 72">
            <a:extLst>
              <a:ext uri="{FF2B5EF4-FFF2-40B4-BE49-F238E27FC236}">
                <a16:creationId xmlns:a16="http://schemas.microsoft.com/office/drawing/2014/main" id="{CC932139-F155-470A-ADE2-9F022C22E637}"/>
              </a:ext>
            </a:extLst>
          </p:cNvPr>
          <p:cNvGrpSpPr/>
          <p:nvPr/>
        </p:nvGrpSpPr>
        <p:grpSpPr>
          <a:xfrm>
            <a:off x="8842406" y="3915818"/>
            <a:ext cx="1478854" cy="738664"/>
            <a:chOff x="9575388" y="2082451"/>
            <a:chExt cx="1478854" cy="738664"/>
          </a:xfrm>
        </p:grpSpPr>
        <p:sp>
          <p:nvSpPr>
            <p:cNvPr id="74" name="Rectangle 73">
              <a:extLst>
                <a:ext uri="{FF2B5EF4-FFF2-40B4-BE49-F238E27FC236}">
                  <a16:creationId xmlns:a16="http://schemas.microsoft.com/office/drawing/2014/main" id="{42EB5946-6D99-41C1-89D4-69865AD33A51}"/>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a:extLst>
                <a:ext uri="{FF2B5EF4-FFF2-40B4-BE49-F238E27FC236}">
                  <a16:creationId xmlns:a16="http://schemas.microsoft.com/office/drawing/2014/main" id="{B3674B56-AF26-442B-9C2C-BFDC04924C41}"/>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pic>
        <p:nvPicPr>
          <p:cNvPr id="76" name="Picture 75" descr="A close up of a logo&#10;&#10;Description generated with very high confidence">
            <a:extLst>
              <a:ext uri="{FF2B5EF4-FFF2-40B4-BE49-F238E27FC236}">
                <a16:creationId xmlns:a16="http://schemas.microsoft.com/office/drawing/2014/main" id="{3E48E74E-B1EC-4DFB-BF6C-12C55A75C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081" y="2268635"/>
            <a:ext cx="780290" cy="780290"/>
          </a:xfrm>
          <a:prstGeom prst="rect">
            <a:avLst/>
          </a:prstGeom>
        </p:spPr>
      </p:pic>
      <p:pic>
        <p:nvPicPr>
          <p:cNvPr id="77" name="Picture 76" descr="A stop sign&#10;&#10;Description generated with high confidence">
            <a:extLst>
              <a:ext uri="{FF2B5EF4-FFF2-40B4-BE49-F238E27FC236}">
                <a16:creationId xmlns:a16="http://schemas.microsoft.com/office/drawing/2014/main" id="{5DD94955-E3D5-4AE5-8580-05BD2818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349" y="2268635"/>
            <a:ext cx="780290" cy="780290"/>
          </a:xfrm>
          <a:prstGeom prst="rect">
            <a:avLst/>
          </a:prstGeom>
        </p:spPr>
      </p:pic>
      <p:sp>
        <p:nvSpPr>
          <p:cNvPr id="12" name="TextBox 11">
            <a:extLst>
              <a:ext uri="{FF2B5EF4-FFF2-40B4-BE49-F238E27FC236}">
                <a16:creationId xmlns:a16="http://schemas.microsoft.com/office/drawing/2014/main" id="{BEB05268-B8B5-49BC-A7D7-F0D970983FF9}"/>
              </a:ext>
            </a:extLst>
          </p:cNvPr>
          <p:cNvSpPr txBox="1"/>
          <p:nvPr/>
        </p:nvSpPr>
        <p:spPr>
          <a:xfrm>
            <a:off x="8508684" y="3146774"/>
            <a:ext cx="3228205" cy="794064"/>
          </a:xfrm>
          <a:prstGeom prst="rect">
            <a:avLst/>
          </a:prstGeom>
          <a:noFill/>
        </p:spPr>
        <p:txBody>
          <a:bodyPr wrap="square" lIns="182880" tIns="146304" rIns="182880" bIns="146304" rtlCol="0">
            <a:spAutoFit/>
          </a:bodyPr>
          <a:lstStyle/>
          <a:p>
            <a:pPr algn="ctr">
              <a:lnSpc>
                <a:spcPct val="90000"/>
              </a:lnSpc>
              <a:spcAft>
                <a:spcPts val="600"/>
              </a:spcAft>
            </a:pPr>
            <a:r>
              <a:rPr lang="en-US">
                <a:solidFill>
                  <a:srgbClr val="0070C0"/>
                </a:solidFill>
              </a:rPr>
              <a:t>Scalable, secure storage that speeds time to insight</a:t>
            </a:r>
          </a:p>
        </p:txBody>
      </p:sp>
      <p:sp>
        <p:nvSpPr>
          <p:cNvPr id="78" name="TextBox 77">
            <a:extLst>
              <a:ext uri="{FF2B5EF4-FFF2-40B4-BE49-F238E27FC236}">
                <a16:creationId xmlns:a16="http://schemas.microsoft.com/office/drawing/2014/main" id="{D16F751E-3182-4B7D-B5B8-9024E05C1EBE}"/>
              </a:ext>
            </a:extLst>
          </p:cNvPr>
          <p:cNvSpPr txBox="1"/>
          <p:nvPr/>
        </p:nvSpPr>
        <p:spPr>
          <a:xfrm>
            <a:off x="3912096" y="1730820"/>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WASB</a:t>
            </a:r>
          </a:p>
        </p:txBody>
      </p:sp>
      <p:sp>
        <p:nvSpPr>
          <p:cNvPr id="79" name="TextBox 78">
            <a:extLst>
              <a:ext uri="{FF2B5EF4-FFF2-40B4-BE49-F238E27FC236}">
                <a16:creationId xmlns:a16="http://schemas.microsoft.com/office/drawing/2014/main" id="{AE29C35E-6972-43CD-A595-273709262509}"/>
              </a:ext>
            </a:extLst>
          </p:cNvPr>
          <p:cNvSpPr txBox="1"/>
          <p:nvPr/>
        </p:nvSpPr>
        <p:spPr>
          <a:xfrm>
            <a:off x="5789233" y="1726356"/>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ADLS</a:t>
            </a:r>
          </a:p>
        </p:txBody>
      </p:sp>
      <p:sp>
        <p:nvSpPr>
          <p:cNvPr id="80" name="TextBox 79">
            <a:extLst>
              <a:ext uri="{FF2B5EF4-FFF2-40B4-BE49-F238E27FC236}">
                <a16:creationId xmlns:a16="http://schemas.microsoft.com/office/drawing/2014/main" id="{A2F646AE-4B20-4760-B801-EE7B83A066B5}"/>
              </a:ext>
            </a:extLst>
          </p:cNvPr>
          <p:cNvSpPr txBox="1"/>
          <p:nvPr/>
        </p:nvSpPr>
        <p:spPr>
          <a:xfrm>
            <a:off x="912609" y="1755992"/>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WASB</a:t>
            </a:r>
          </a:p>
        </p:txBody>
      </p:sp>
      <p:sp>
        <p:nvSpPr>
          <p:cNvPr id="13" name="TextBox 12">
            <a:extLst>
              <a:ext uri="{FF2B5EF4-FFF2-40B4-BE49-F238E27FC236}">
                <a16:creationId xmlns:a16="http://schemas.microsoft.com/office/drawing/2014/main" id="{6C0B3C71-37B5-4F3E-AF27-AF4F2EAC44E6}"/>
              </a:ext>
            </a:extLst>
          </p:cNvPr>
          <p:cNvSpPr txBox="1"/>
          <p:nvPr/>
        </p:nvSpPr>
        <p:spPr>
          <a:xfrm flipH="1">
            <a:off x="455111" y="5781975"/>
            <a:ext cx="11482746" cy="849463"/>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US" sz="2000">
                <a:solidFill>
                  <a:srgbClr val="0070C0"/>
                </a:solidFill>
              </a:rPr>
              <a:t>Azure Data Lake Storage Gen2: Single Data Lake Store that combines the performance and innovation of ADLS with the scale and rich feature set of Blob Storage</a:t>
            </a:r>
          </a:p>
        </p:txBody>
      </p:sp>
    </p:spTree>
    <p:extLst>
      <p:ext uri="{BB962C8B-B14F-4D97-AF65-F5344CB8AC3E}">
        <p14:creationId xmlns:p14="http://schemas.microsoft.com/office/powerpoint/2010/main" val="29728577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179724D-65FE-409B-A61B-51E524C6211C}"/>
              </a:ext>
            </a:extLst>
          </p:cNvPr>
          <p:cNvSpPr>
            <a:spLocks noGrp="1"/>
          </p:cNvSpPr>
          <p:nvPr>
            <p:ph type="body" sz="quarter" idx="10"/>
          </p:nvPr>
        </p:nvSpPr>
        <p:spPr>
          <a:xfrm>
            <a:off x="269239" y="1097737"/>
            <a:ext cx="11653523" cy="5392245"/>
          </a:xfrm>
        </p:spPr>
        <p:txBody>
          <a:bodyPr/>
          <a:lstStyle/>
          <a:p>
            <a:r>
              <a:rPr lang="en-US" sz="2400"/>
              <a:t>Hadoop Compatible File System Interface for Blob Storage</a:t>
            </a:r>
          </a:p>
          <a:p>
            <a:endParaRPr lang="en-US" sz="2400"/>
          </a:p>
          <a:p>
            <a:r>
              <a:rPr lang="en-US" sz="2400"/>
              <a:t>Atomic file and folder operations (faster job execution, and fewer transactions)</a:t>
            </a:r>
          </a:p>
          <a:p>
            <a:endParaRPr lang="en-US" sz="2400"/>
          </a:p>
          <a:p>
            <a:r>
              <a:rPr lang="en-US" sz="2400"/>
              <a:t>Fine grained ACLs (File and Folder permissions)</a:t>
            </a:r>
          </a:p>
          <a:p>
            <a:endParaRPr lang="en-US" sz="2400"/>
          </a:p>
          <a:p>
            <a:r>
              <a:rPr lang="en-US" sz="2400"/>
              <a:t>Limitless storage (Azure Storage account enhancements)</a:t>
            </a:r>
          </a:p>
          <a:p>
            <a:endParaRPr lang="en-US" sz="2400"/>
          </a:p>
          <a:p>
            <a:r>
              <a:rPr lang="en-US" sz="2400"/>
              <a:t>Pricing based on the Azure Blob Storage pricing model</a:t>
            </a:r>
          </a:p>
          <a:p>
            <a:endParaRPr lang="en-US" sz="2400"/>
          </a:p>
          <a:p>
            <a:r>
              <a:rPr lang="en-US" sz="2400"/>
              <a:t>Availability in all Azure regions at GA</a:t>
            </a:r>
          </a:p>
          <a:p>
            <a:endParaRPr lang="en-US" sz="2400"/>
          </a:p>
          <a:p>
            <a:r>
              <a:rPr lang="en-US" sz="2400"/>
              <a:t>Optimized for Hadoop and Spark analytic engines</a:t>
            </a:r>
          </a:p>
        </p:txBody>
      </p:sp>
      <p:sp>
        <p:nvSpPr>
          <p:cNvPr id="3" name="Title 2">
            <a:extLst>
              <a:ext uri="{FF2B5EF4-FFF2-40B4-BE49-F238E27FC236}">
                <a16:creationId xmlns:a16="http://schemas.microsoft.com/office/drawing/2014/main" id="{AE9E3CD8-6A10-491C-9C4B-CF7DE00D44CA}"/>
              </a:ext>
            </a:extLst>
          </p:cNvPr>
          <p:cNvSpPr>
            <a:spLocks noGrp="1"/>
          </p:cNvSpPr>
          <p:nvPr>
            <p:ph type="title"/>
          </p:nvPr>
        </p:nvSpPr>
        <p:spPr>
          <a:xfrm>
            <a:off x="269240" y="79199"/>
            <a:ext cx="11655840" cy="899665"/>
          </a:xfrm>
        </p:spPr>
        <p:txBody>
          <a:bodyPr/>
          <a:lstStyle/>
          <a:p>
            <a:r>
              <a:rPr lang="en-US" sz="4000">
                <a:solidFill>
                  <a:schemeClr val="tx1"/>
                </a:solidFill>
                <a:cs typeface="Calibri Light" panose="020F0302020204030204" pitchFamily="34" charset="0"/>
              </a:rPr>
              <a:t>Azure Data Lake Storage Gen2 Key Features</a:t>
            </a:r>
            <a:endParaRPr lang="en-US" sz="4400"/>
          </a:p>
        </p:txBody>
      </p:sp>
    </p:spTree>
    <p:extLst>
      <p:ext uri="{BB962C8B-B14F-4D97-AF65-F5344CB8AC3E}">
        <p14:creationId xmlns:p14="http://schemas.microsoft.com/office/powerpoint/2010/main" val="7897799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332A-EF2A-408B-8B6E-BF4F7275606D}"/>
              </a:ext>
            </a:extLst>
          </p:cNvPr>
          <p:cNvSpPr>
            <a:spLocks noGrp="1"/>
          </p:cNvSpPr>
          <p:nvPr>
            <p:ph type="title"/>
          </p:nvPr>
        </p:nvSpPr>
        <p:spPr>
          <a:xfrm>
            <a:off x="960100" y="978102"/>
            <a:ext cx="10588434" cy="1062644"/>
          </a:xfrm>
        </p:spPr>
        <p:txBody>
          <a:bodyPr anchor="b">
            <a:normAutofit/>
          </a:bodyPr>
          <a:lstStyle/>
          <a:p>
            <a:r>
              <a:rPr lang="en-US" dirty="0"/>
              <a:t>Transactional</a:t>
            </a:r>
          </a:p>
        </p:txBody>
      </p:sp>
      <p:cxnSp>
        <p:nvCxnSpPr>
          <p:cNvPr id="17" name="Straight Connector 16">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Database">
            <a:extLst>
              <a:ext uri="{FF2B5EF4-FFF2-40B4-BE49-F238E27FC236}">
                <a16:creationId xmlns:a16="http://schemas.microsoft.com/office/drawing/2014/main" id="{7E6B5685-DDAB-47F4-9221-88AA15DBCD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6CE56876-BAAD-499F-AAEE-373244BEC181}"/>
              </a:ext>
            </a:extLst>
          </p:cNvPr>
          <p:cNvSpPr>
            <a:spLocks noGrp="1"/>
          </p:cNvSpPr>
          <p:nvPr>
            <p:ph idx="1"/>
          </p:nvPr>
        </p:nvSpPr>
        <p:spPr>
          <a:xfrm>
            <a:off x="4955354" y="2682433"/>
            <a:ext cx="6282169" cy="3215749"/>
          </a:xfrm>
        </p:spPr>
        <p:txBody>
          <a:bodyPr>
            <a:normAutofit/>
          </a:bodyPr>
          <a:lstStyle/>
          <a:p>
            <a:r>
              <a:rPr lang="en-US" sz="2400"/>
              <a:t>SQL Server 2019</a:t>
            </a:r>
          </a:p>
          <a:p>
            <a:r>
              <a:rPr lang="en-US" sz="2400"/>
              <a:t>Azure SQL Database Managed Instance</a:t>
            </a:r>
          </a:p>
          <a:p>
            <a:r>
              <a:rPr lang="en-US" sz="2400"/>
              <a:t>Azure SQL Database Hyperscale DB</a:t>
            </a:r>
          </a:p>
          <a:p>
            <a:r>
              <a:rPr lang="en-US" sz="2400"/>
              <a:t>Azure SQL Database for MariaDB</a:t>
            </a:r>
          </a:p>
        </p:txBody>
      </p:sp>
    </p:spTree>
    <p:extLst>
      <p:ext uri="{BB962C8B-B14F-4D97-AF65-F5344CB8AC3E}">
        <p14:creationId xmlns:p14="http://schemas.microsoft.com/office/powerpoint/2010/main" val="317948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6E6E6"/>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0078D7"/>
                </a:solidFill>
                <a:effectLst/>
                <a:uLnTx/>
                <a:uFillTx/>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3262432"/>
          </a:xfrm>
          <a:prstGeom prst="rect">
            <a:avLst/>
          </a:prstGeom>
          <a:noFill/>
        </p:spPr>
        <p:txBody>
          <a:bodyPr wrap="square" lIns="91440" tIns="45720" rIns="91440" bIns="45720" rtlCol="0">
            <a:spAutoFit/>
          </a:bodyPr>
          <a:lstStyle/>
          <a:p>
            <a:pPr fontAlgn="base">
              <a:spcAft>
                <a:spcPts val="1200"/>
              </a:spcAft>
            </a:pPr>
            <a:r>
              <a:rPr lang="en-US" sz="1600" dirty="0"/>
              <a:t>Azure Data Studio is a lightweight, open source, cross-platform graphical management tool and code editor</a:t>
            </a:r>
          </a:p>
          <a:p>
            <a:pPr fontAlgn="base">
              <a:spcAft>
                <a:spcPts val="1200"/>
              </a:spcAft>
            </a:pPr>
            <a:r>
              <a:rPr lang="en-US" sz="1600" dirty="0"/>
              <a:t>Enable a modern DevOps experience for database developers and DBAs on their platform of choice​</a:t>
            </a:r>
          </a:p>
          <a:p>
            <a:pPr fontAlgn="base">
              <a:spcAft>
                <a:spcPts val="1200"/>
              </a:spcAft>
            </a:pPr>
            <a:r>
              <a:rPr lang="en-US" sz="1600" dirty="0"/>
              <a:t>Simplify development, configuration, management, monitoring and troubleshooting for SQL databases on-premises and in the cloud</a:t>
            </a:r>
            <a:r>
              <a:rPr kumimoji="0" lang="en-US" sz="1600" b="1" i="0" u="none" strike="noStrike" kern="1200" cap="none" spc="0" normalizeH="0" baseline="50000" noProof="0" dirty="0">
                <a:ln>
                  <a:noFill/>
                </a:ln>
                <a:solidFill>
                  <a:srgbClr val="0078D7"/>
                </a:solidFill>
                <a:effectLst/>
                <a:uLnTx/>
                <a:uFillTx/>
                <a:latin typeface="Segoe UI Semibold" charset="0"/>
                <a:ea typeface="Segoe UI Semibold" charset="0"/>
                <a:cs typeface="Segoe UI Semibold" charset="0"/>
              </a:rPr>
              <a:t>NEW</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endParaRPr lang="en-US" sz="1600" dirty="0">
              <a:solidFill>
                <a:srgbClr val="000000"/>
              </a:solidFill>
              <a:latin typeface="Segoe UI" panose="020B0502040204020203" pitchFamily="34" charset="0"/>
              <a:cs typeface="Segoe UI" panose="020B0502040204020203" pitchFamily="34" charset="0"/>
            </a:endParaRPr>
          </a:p>
          <a:p>
            <a:pPr fontAlgn="base">
              <a:spcAft>
                <a:spcPts val="1200"/>
              </a:spcAft>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SQL Server Management Studio 18.0 Preview </a:t>
            </a:r>
            <a:r>
              <a:rPr lang="en-US" sz="1600" dirty="0"/>
              <a:t>to access, configure, manage, and administer all SQL Server components</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2"/>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806697" cy="1463040"/>
          </a:xfrm>
        </p:spPr>
        <p:txBody>
          <a:bodyPr/>
          <a:lstStyle/>
          <a:p>
            <a:r>
              <a:rPr lang="en-US" dirty="0"/>
              <a:t>Investments in the future of SQL Server </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6740" y="1834253"/>
            <a:ext cx="6645333" cy="2923877"/>
          </a:xfrm>
        </p:spPr>
        <p:txBody>
          <a:bodyPr/>
          <a:lstStyle/>
          <a:p>
            <a:r>
              <a:rPr lang="en-US" dirty="0"/>
              <a:t>SQL Server on Edge</a:t>
            </a:r>
          </a:p>
          <a:p>
            <a:r>
              <a:rPr lang="en-US" dirty="0"/>
              <a:t>Finish features for big data clusters and data virtualization</a:t>
            </a:r>
          </a:p>
          <a:p>
            <a:r>
              <a:rPr lang="en-US" sz="2000" dirty="0"/>
              <a:t>Making SQL Server more available, faster</a:t>
            </a:r>
          </a:p>
          <a:p>
            <a:r>
              <a:rPr lang="en-US" sz="2000" dirty="0"/>
              <a:t>Further enhance SQL Server security</a:t>
            </a:r>
          </a:p>
          <a:p>
            <a:r>
              <a:rPr lang="en-US" sz="2000" dirty="0"/>
              <a:t>Enhance the engine to align with hardware innovation</a:t>
            </a:r>
          </a:p>
          <a:p>
            <a:r>
              <a:rPr lang="en-US" sz="2000" dirty="0"/>
              <a:t>Continue to make the container experience great</a:t>
            </a:r>
          </a:p>
          <a:p>
            <a:r>
              <a:rPr lang="en-US" sz="2000" dirty="0"/>
              <a:t>Engine improvements based on customer feedback</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6390" y="1434369"/>
            <a:ext cx="4133088" cy="4262705"/>
          </a:xfrm>
        </p:spPr>
        <p:txBody>
          <a:bodyPr/>
          <a:lstStyle/>
          <a:p>
            <a:pPr marL="0" indent="0">
              <a:spcBef>
                <a:spcPts val="600"/>
              </a:spcBef>
              <a:buNone/>
            </a:pPr>
            <a:r>
              <a:rPr lang="en-US" sz="1600">
                <a:latin typeface="+mj-lt"/>
              </a:rPr>
              <a:t>A new deployment option that brings </a:t>
            </a:r>
            <a:br>
              <a:rPr lang="en-US" sz="1600">
                <a:latin typeface="+mj-lt"/>
              </a:rPr>
            </a:br>
            <a:r>
              <a:rPr lang="en-US" sz="1600">
                <a:latin typeface="+mj-lt"/>
              </a:rPr>
              <a:t>native VNET support and expanded instance-level surface area compatible </a:t>
            </a:r>
            <a:br>
              <a:rPr lang="en-US" sz="1600">
                <a:latin typeface="+mj-lt"/>
              </a:rPr>
            </a:br>
            <a:r>
              <a:rPr lang="en-US" sz="1600">
                <a:latin typeface="+mj-lt"/>
              </a:rPr>
              <a:t>with existing SQL Server</a:t>
            </a:r>
          </a:p>
          <a:p>
            <a:pPr marL="0" indent="0">
              <a:spcBef>
                <a:spcPts val="600"/>
              </a:spcBef>
              <a:buNone/>
            </a:pPr>
            <a:r>
              <a:rPr lang="en-US" sz="1400">
                <a:latin typeface="+mn-lt"/>
              </a:rPr>
              <a:t>Exposes Server Instance and provides instance-scoped capabilities</a:t>
            </a:r>
          </a:p>
          <a:p>
            <a:pPr marL="0" indent="0">
              <a:spcBef>
                <a:spcPts val="600"/>
              </a:spcBef>
              <a:buNone/>
            </a:pPr>
            <a:r>
              <a:rPr lang="en-US" sz="1400">
                <a:latin typeface="+mn-lt"/>
              </a:rPr>
              <a:t>Streamlines ‘lift and shift’ to SQL Database</a:t>
            </a:r>
          </a:p>
          <a:p>
            <a:pPr marL="0" indent="0">
              <a:spcBef>
                <a:spcPts val="600"/>
              </a:spcBef>
              <a:buNone/>
            </a:pPr>
            <a:r>
              <a:rPr lang="en-US" sz="1400">
                <a:latin typeface="+mn-lt"/>
              </a:rPr>
              <a:t>Supports VNET isolation with private IPs </a:t>
            </a:r>
          </a:p>
          <a:p>
            <a:pPr marL="0" indent="0">
              <a:spcBef>
                <a:spcPts val="600"/>
              </a:spcBef>
              <a:buNone/>
            </a:pPr>
            <a:r>
              <a:rPr lang="en-US" sz="1400">
                <a:latin typeface="+mn-lt"/>
              </a:rPr>
              <a:t>Use your existing SQL licenses with the </a:t>
            </a:r>
            <a:br>
              <a:rPr lang="en-US" sz="1400">
                <a:latin typeface="+mn-lt"/>
              </a:rPr>
            </a:br>
            <a:r>
              <a:rPr lang="en-US" sz="1400">
                <a:latin typeface="+mn-lt"/>
              </a:rPr>
              <a:t>Azure Hybrid Benefit for SQL Server</a:t>
            </a:r>
          </a:p>
          <a:p>
            <a:pPr marL="0" indent="0">
              <a:spcBef>
                <a:spcPts val="600"/>
              </a:spcBef>
              <a:buNone/>
            </a:pPr>
            <a:r>
              <a:rPr lang="en-US" sz="1400">
                <a:latin typeface="+mn-lt"/>
              </a:rPr>
              <a:t>Delivers all the benefits of SQL Database – </a:t>
            </a:r>
            <a:br>
              <a:rPr lang="en-US" sz="1400">
                <a:latin typeface="+mn-lt"/>
              </a:rPr>
            </a:br>
            <a:r>
              <a:rPr lang="en-US" sz="1400">
                <a:latin typeface="+mn-lt"/>
              </a:rPr>
              <a:t>HA built-in, failover, Geo-DR, intelligence</a:t>
            </a:r>
          </a:p>
          <a:p>
            <a:pPr marL="0" indent="0">
              <a:spcBef>
                <a:spcPts val="600"/>
              </a:spcBef>
              <a:buNone/>
            </a:pPr>
            <a:r>
              <a:rPr lang="en-US" sz="1400">
                <a:latin typeface="+mn-lt"/>
              </a:rPr>
              <a:t>Works with new Azure Database Migration Service</a:t>
            </a:r>
          </a:p>
          <a:p>
            <a:pPr marL="0" indent="0">
              <a:spcBef>
                <a:spcPts val="600"/>
              </a:spcBef>
              <a:buNone/>
            </a:pPr>
            <a:endParaRPr lang="en-US" sz="1400" u="sng">
              <a:latin typeface="+mj-lt"/>
            </a:endParaRPr>
          </a:p>
          <a:p>
            <a:pPr marL="0" indent="0">
              <a:spcBef>
                <a:spcPts val="600"/>
              </a:spcBef>
              <a:buNone/>
            </a:pPr>
            <a:r>
              <a:rPr lang="en-US" sz="1400" u="sng">
                <a:latin typeface="+mj-lt"/>
                <a:hlinkClick r:id="rId3"/>
              </a:rPr>
              <a:t>Learn more.</a:t>
            </a:r>
            <a:endParaRPr lang="en-US" sz="1400">
              <a:latin typeface="+mj-lt"/>
            </a:endParaRPr>
          </a:p>
          <a:p>
            <a:pPr marL="0" indent="0">
              <a:spcBef>
                <a:spcPts val="600"/>
              </a:spcBef>
              <a:buNone/>
            </a:pPr>
            <a:endParaRPr lang="en-US" sz="1400">
              <a:latin typeface="+mn-lt"/>
            </a:endParaRPr>
          </a:p>
        </p:txBody>
      </p:sp>
      <p:sp>
        <p:nvSpPr>
          <p:cNvPr id="2" name="Title 1"/>
          <p:cNvSpPr>
            <a:spLocks noGrp="1"/>
          </p:cNvSpPr>
          <p:nvPr>
            <p:ph type="title"/>
          </p:nvPr>
        </p:nvSpPr>
        <p:spPr>
          <a:xfrm>
            <a:off x="588263" y="457200"/>
            <a:ext cx="11018520" cy="553998"/>
          </a:xfrm>
        </p:spPr>
        <p:txBody>
          <a:bodyPr/>
          <a:lstStyle/>
          <a:p>
            <a:r>
              <a:rPr lang="en-US"/>
              <a:t>Azure SQL Database Managed Instance</a:t>
            </a:r>
          </a:p>
        </p:txBody>
      </p:sp>
      <p:pic>
        <p:nvPicPr>
          <p:cNvPr id="4" name="Picture 3">
            <a:extLst>
              <a:ext uri="{FF2B5EF4-FFF2-40B4-BE49-F238E27FC236}">
                <a16:creationId xmlns:a16="http://schemas.microsoft.com/office/drawing/2014/main" id="{CCD30D5C-C1B0-4B81-8DE6-2955F3207F2F}"/>
              </a:ext>
            </a:extLst>
          </p:cNvPr>
          <p:cNvPicPr>
            <a:picLocks noChangeAspect="1"/>
          </p:cNvPicPr>
          <p:nvPr/>
        </p:nvPicPr>
        <p:blipFill rotWithShape="1">
          <a:blip r:embed="rId4"/>
          <a:srcRect l="3685" t="3514"/>
          <a:stretch/>
        </p:blipFill>
        <p:spPr>
          <a:xfrm>
            <a:off x="5172075" y="1428750"/>
            <a:ext cx="6434708" cy="3625964"/>
          </a:xfrm>
          <a:prstGeom prst="rect">
            <a:avLst/>
          </a:prstGeom>
          <a:ln>
            <a:solidFill>
              <a:schemeClr val="bg2"/>
            </a:solidFill>
          </a:ln>
        </p:spPr>
      </p:pic>
      <p:sp>
        <p:nvSpPr>
          <p:cNvPr id="5" name="TextBox 4">
            <a:extLst>
              <a:ext uri="{FF2B5EF4-FFF2-40B4-BE49-F238E27FC236}">
                <a16:creationId xmlns:a16="http://schemas.microsoft.com/office/drawing/2014/main" id="{8A1951AF-3E75-4BB0-8CFE-8413659C2B92}"/>
              </a:ext>
            </a:extLst>
          </p:cNvPr>
          <p:cNvSpPr txBox="1"/>
          <p:nvPr/>
        </p:nvSpPr>
        <p:spPr>
          <a:xfrm>
            <a:off x="4991101" y="5707013"/>
            <a:ext cx="6599238" cy="664797"/>
          </a:xfrm>
          <a:prstGeom prst="rect">
            <a:avLst/>
          </a:prstGeom>
          <a:noFill/>
        </p:spPr>
        <p:txBody>
          <a:bodyPr wrap="square" lIns="182880" tIns="146304" rIns="182880" bIns="146304"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a:ea typeface="+mn-ea"/>
                <a:cs typeface="+mn-cs"/>
              </a:rPr>
              <a:t>Managed Instance will be initially available in the following regions:  Australia East, Australia Southeast, Canada Central, Central US, East Asia, East US, France Central, Japan East, Japan West, Korea Central, Korea South, North Central US, North Europe, South Central US, South India, Southeast Asia, UK West, West Europe, West US 2</a:t>
            </a:r>
          </a:p>
        </p:txBody>
      </p:sp>
      <p:sp>
        <p:nvSpPr>
          <p:cNvPr id="33" name="TextBox 32">
            <a:extLst>
              <a:ext uri="{FF2B5EF4-FFF2-40B4-BE49-F238E27FC236}">
                <a16:creationId xmlns:a16="http://schemas.microsoft.com/office/drawing/2014/main" id="{8685DB1C-997A-4A4A-A206-576EECEB6ECB}"/>
              </a:ext>
            </a:extLst>
          </p:cNvPr>
          <p:cNvSpPr txBox="1"/>
          <p:nvPr/>
        </p:nvSpPr>
        <p:spPr>
          <a:xfrm>
            <a:off x="4991101" y="5003568"/>
            <a:ext cx="6595460" cy="94795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*Managed Instance available with two options: General Purpose and Business Critical.  </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General Purpose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 October CY2018*</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Critical </a:t>
            </a: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 ETA Q4 CY2018</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58" name="Rectangle 57">
            <a:extLst>
              <a:ext uri="{FF2B5EF4-FFF2-40B4-BE49-F238E27FC236}">
                <a16:creationId xmlns:a16="http://schemas.microsoft.com/office/drawing/2014/main" id="{C81A6743-4911-432E-983B-0DABE83ED305}"/>
              </a:ext>
            </a:extLst>
          </p:cNvPr>
          <p:cNvSpPr/>
          <p:nvPr/>
        </p:nvSpPr>
        <p:spPr>
          <a:xfrm>
            <a:off x="9912485" y="474595"/>
            <a:ext cx="1985828" cy="738664"/>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GA*</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Released @ Ignite</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September 2018</a:t>
            </a:r>
          </a:p>
        </p:txBody>
      </p:sp>
      <p:sp useBgFill="1">
        <p:nvSpPr>
          <p:cNvPr id="8" name="Rectangle 7">
            <a:hlinkClick r:id="" action="ppaction://noaction"/>
            <a:extLst>
              <a:ext uri="{FF2B5EF4-FFF2-40B4-BE49-F238E27FC236}">
                <a16:creationId xmlns:a16="http://schemas.microsoft.com/office/drawing/2014/main" id="{69D9DA05-BB79-4195-A949-BD48ABFA4024}"/>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881460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68A174-0B67-4F24-BB2F-DA4DC582F4E8}"/>
              </a:ext>
            </a:extLst>
          </p:cNvPr>
          <p:cNvSpPr>
            <a:spLocks noGrp="1"/>
          </p:cNvSpPr>
          <p:nvPr>
            <p:ph type="title"/>
          </p:nvPr>
        </p:nvSpPr>
        <p:spPr/>
        <p:txBody>
          <a:bodyPr/>
          <a:lstStyle/>
          <a:p>
            <a:r>
              <a:rPr lang="en-US" dirty="0"/>
              <a:t>Azure SQL Hyperscale Database</a:t>
            </a:r>
          </a:p>
        </p:txBody>
      </p:sp>
      <p:pic>
        <p:nvPicPr>
          <p:cNvPr id="5" name="Picture 4">
            <a:extLst>
              <a:ext uri="{FF2B5EF4-FFF2-40B4-BE49-F238E27FC236}">
                <a16:creationId xmlns:a16="http://schemas.microsoft.com/office/drawing/2014/main" id="{B17CD905-704E-4294-9BE0-C34FDEEAFA13}"/>
              </a:ext>
            </a:extLst>
          </p:cNvPr>
          <p:cNvPicPr>
            <a:picLocks noChangeAspect="1"/>
          </p:cNvPicPr>
          <p:nvPr/>
        </p:nvPicPr>
        <p:blipFill>
          <a:blip r:embed="rId2"/>
          <a:stretch>
            <a:fillRect/>
          </a:stretch>
        </p:blipFill>
        <p:spPr>
          <a:xfrm>
            <a:off x="2094955" y="1086168"/>
            <a:ext cx="6734720" cy="5771831"/>
          </a:xfrm>
          <a:prstGeom prst="rect">
            <a:avLst/>
          </a:prstGeom>
        </p:spPr>
      </p:pic>
    </p:spTree>
    <p:extLst>
      <p:ext uri="{BB962C8B-B14F-4D97-AF65-F5344CB8AC3E}">
        <p14:creationId xmlns:p14="http://schemas.microsoft.com/office/powerpoint/2010/main" val="1412764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84200" y="2019300"/>
            <a:ext cx="6083300" cy="3908762"/>
          </a:xfrm>
        </p:spPr>
        <p:txBody>
          <a:bodyPr/>
          <a:lstStyle/>
          <a:p>
            <a:pPr marL="0" lvl="0" indent="0">
              <a:spcBef>
                <a:spcPts val="600"/>
              </a:spcBef>
              <a:buClr>
                <a:srgbClr val="000000"/>
              </a:buClr>
              <a:buNone/>
            </a:pPr>
            <a:r>
              <a:rPr lang="en-US" sz="2000">
                <a:latin typeface="+mn-lt"/>
                <a:cs typeface="Calibri" panose="020F0502020204030204" pitchFamily="34" charset="0"/>
              </a:rPr>
              <a:t>Azure databases for MySQL, PostgreSQL, and MariaDB offer enterprise-ready and fully-managed community versions of the popular OSS databases.</a:t>
            </a:r>
          </a:p>
          <a:p>
            <a:pPr marL="0" lvl="0" indent="0">
              <a:spcBef>
                <a:spcPts val="600"/>
              </a:spcBef>
              <a:buClr>
                <a:srgbClr val="000000"/>
              </a:buClr>
              <a:buNone/>
            </a:pPr>
            <a:endParaRPr lang="en-US" sz="800" b="1">
              <a:latin typeface="+mn-lt"/>
              <a:cs typeface="Calibri" panose="020F0502020204030204" pitchFamily="34" charset="0"/>
            </a:endParaRPr>
          </a:p>
          <a:p>
            <a:pPr marL="0" lvl="0" indent="0">
              <a:spcBef>
                <a:spcPts val="600"/>
              </a:spcBef>
              <a:buClr>
                <a:srgbClr val="000000"/>
              </a:buClr>
              <a:buNone/>
            </a:pPr>
            <a:r>
              <a:rPr lang="en-US" sz="2000" b="1">
                <a:latin typeface="+mj-lt"/>
                <a:cs typeface="Calibri" panose="020F0502020204030204" pitchFamily="34" charset="0"/>
              </a:rPr>
              <a:t>Azure Database for MariaDB - Going GA </a:t>
            </a:r>
            <a:br>
              <a:rPr lang="en-US" sz="2000" b="1">
                <a:latin typeface="+mj-lt"/>
                <a:cs typeface="Calibri" panose="020F0502020204030204" pitchFamily="34" charset="0"/>
              </a:rPr>
            </a:br>
            <a:r>
              <a:rPr lang="en-US" sz="2000" b="1">
                <a:latin typeface="+mj-lt"/>
                <a:cs typeface="Calibri" panose="020F0502020204030204" pitchFamily="34" charset="0"/>
              </a:rPr>
              <a:t>December 4, 2018</a:t>
            </a:r>
          </a:p>
          <a:p>
            <a:pPr>
              <a:spcBef>
                <a:spcPts val="600"/>
              </a:spcBef>
              <a:buClr>
                <a:srgbClr val="000000"/>
              </a:buClr>
            </a:pPr>
            <a:r>
              <a:rPr lang="en-US" sz="1800">
                <a:latin typeface="+mn-lt"/>
                <a:cs typeface="Calibri" panose="020F0502020204030204" pitchFamily="34" charset="0"/>
              </a:rPr>
              <a:t>Open source developers now have more choices and can use the benefits of a fully managed MariaDB on the Azure platform backed with enterprise-grade security, and industry leading 99.99% availability</a:t>
            </a:r>
          </a:p>
          <a:p>
            <a:pPr>
              <a:spcBef>
                <a:spcPts val="600"/>
              </a:spcBef>
              <a:buClr>
                <a:srgbClr val="000000"/>
              </a:buClr>
            </a:pPr>
            <a:r>
              <a:rPr lang="en-US" sz="1800">
                <a:latin typeface="+mn-lt"/>
                <a:cs typeface="Calibri" panose="020F0502020204030204" pitchFamily="34" charset="0"/>
              </a:rPr>
              <a:t>Microsoft is also a proud platinum sponsor of the MariaDB foundation, working to promote continuity and open collaboration in the MariaDB community</a:t>
            </a:r>
          </a:p>
        </p:txBody>
      </p:sp>
      <p:sp>
        <p:nvSpPr>
          <p:cNvPr id="2" name="Title 1"/>
          <p:cNvSpPr>
            <a:spLocks noGrp="1"/>
          </p:cNvSpPr>
          <p:nvPr>
            <p:ph type="title"/>
          </p:nvPr>
        </p:nvSpPr>
        <p:spPr>
          <a:xfrm>
            <a:off x="588263" y="457200"/>
            <a:ext cx="6361177" cy="553998"/>
          </a:xfrm>
        </p:spPr>
        <p:txBody>
          <a:bodyPr/>
          <a:lstStyle/>
          <a:p>
            <a:r>
              <a:rPr lang="en-US"/>
              <a:t>Azure Database for MySQL, PostgreSQL, and MariaDB</a:t>
            </a:r>
          </a:p>
        </p:txBody>
      </p:sp>
      <p:sp>
        <p:nvSpPr>
          <p:cNvPr id="58" name="Rectangle 57">
            <a:extLst>
              <a:ext uri="{FF2B5EF4-FFF2-40B4-BE49-F238E27FC236}">
                <a16:creationId xmlns:a16="http://schemas.microsoft.com/office/drawing/2014/main" id="{03BD3248-2FB9-45DC-A56B-DB4EADC8A813}"/>
              </a:ext>
            </a:extLst>
          </p:cNvPr>
          <p:cNvSpPr/>
          <p:nvPr/>
        </p:nvSpPr>
        <p:spPr>
          <a:xfrm>
            <a:off x="10199336" y="474595"/>
            <a:ext cx="1698978" cy="738664"/>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GA</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Released</a:t>
            </a:r>
          </a:p>
          <a:p>
            <a:pPr marL="0" marR="0" lvl="0" indent="0" algn="l" defTabSz="932563"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December 2018</a:t>
            </a:r>
          </a:p>
        </p:txBody>
      </p:sp>
      <p:sp useBgFill="1">
        <p:nvSpPr>
          <p:cNvPr id="9" name="Rectangle 8">
            <a:hlinkClick r:id="" action="ppaction://noaction"/>
            <a:extLst>
              <a:ext uri="{FF2B5EF4-FFF2-40B4-BE49-F238E27FC236}">
                <a16:creationId xmlns:a16="http://schemas.microsoft.com/office/drawing/2014/main" id="{9BD18D20-B1E4-4185-B829-D165DC833836}"/>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A03C40FF-AC46-4270-81DB-620C73494587}"/>
              </a:ext>
            </a:extLst>
          </p:cNvPr>
          <p:cNvPicPr>
            <a:picLocks noChangeAspect="1"/>
          </p:cNvPicPr>
          <p:nvPr/>
        </p:nvPicPr>
        <p:blipFill>
          <a:blip r:embed="rId3"/>
          <a:stretch>
            <a:fillRect/>
          </a:stretch>
        </p:blipFill>
        <p:spPr>
          <a:xfrm>
            <a:off x="6949440" y="2155470"/>
            <a:ext cx="4843424" cy="3644439"/>
          </a:xfrm>
          <a:prstGeom prst="rect">
            <a:avLst/>
          </a:prstGeom>
        </p:spPr>
      </p:pic>
      <p:sp>
        <p:nvSpPr>
          <p:cNvPr id="7" name="TextBox 6">
            <a:extLst>
              <a:ext uri="{FF2B5EF4-FFF2-40B4-BE49-F238E27FC236}">
                <a16:creationId xmlns:a16="http://schemas.microsoft.com/office/drawing/2014/main" id="{902CA280-A89A-40FB-AAE1-B4BD01E29DD0}"/>
              </a:ext>
            </a:extLst>
          </p:cNvPr>
          <p:cNvSpPr txBox="1"/>
          <p:nvPr/>
        </p:nvSpPr>
        <p:spPr>
          <a:xfrm>
            <a:off x="9747596" y="5587958"/>
            <a:ext cx="1861792" cy="115416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
                <a:srgbClr val="000000"/>
              </a:buClr>
              <a:buSzTx/>
              <a:buFontTx/>
              <a:buNone/>
              <a:tabLst/>
              <a:defRPr/>
            </a:pPr>
            <a:endPar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hlinkClick r:id="rId4"/>
              </a:rPr>
              <a:t>Learn more about MySQL</a:t>
            </a:r>
            <a:endPar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hlinkClick r:id="rId5"/>
              </a:rPr>
              <a:t>Learn more about PostgreSQL</a:t>
            </a:r>
            <a:endPar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hlinkClick r:id="rId6"/>
              </a:rPr>
              <a:t>Learn more about MariaDB</a:t>
            </a:r>
            <a:endParaRPr kumimoji="0" lang="en-US" sz="1200" b="0" i="0" u="none" strike="noStrike" kern="1200" cap="none" spc="0" normalizeH="0" baseline="0" noProof="0">
              <a:ln>
                <a:noFill/>
              </a:ln>
              <a:solidFill>
                <a:srgbClr val="1A1A1A"/>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8785765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1311</Words>
  <Application>Microsoft Office PowerPoint</Application>
  <PresentationFormat>Widescreen</PresentationFormat>
  <Paragraphs>262</Paragraphs>
  <Slides>19</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Arial</vt:lpstr>
      <vt:lpstr>Calibri</vt:lpstr>
      <vt:lpstr>Calibri Light</vt:lpstr>
      <vt:lpstr>Consolas</vt:lpstr>
      <vt:lpstr>Segoe UI</vt:lpstr>
      <vt:lpstr>Segoe UI (Body)</vt:lpstr>
      <vt:lpstr>Segoe UI Light</vt:lpstr>
      <vt:lpstr>Segoe UI Semibold</vt:lpstr>
      <vt:lpstr>Segoe UI Semilight</vt:lpstr>
      <vt:lpstr>Wingdings</vt:lpstr>
      <vt:lpstr>Office Theme</vt:lpstr>
      <vt:lpstr>5-50203_Microsoft_Ignite_Template</vt:lpstr>
      <vt:lpstr>5_WHITE TEMPLATE</vt:lpstr>
      <vt:lpstr>What’s New and What’s Coming…</vt:lpstr>
      <vt:lpstr>Transactional</vt:lpstr>
      <vt:lpstr>SQL Server 2019 big data, analytics, and AI </vt:lpstr>
      <vt:lpstr>Enhancing the developer experience</vt:lpstr>
      <vt:lpstr>The Azure Data Studio tools experience </vt:lpstr>
      <vt:lpstr>Investments in the future of SQL Server </vt:lpstr>
      <vt:lpstr>Azure SQL Database Managed Instance</vt:lpstr>
      <vt:lpstr>Azure SQL Hyperscale Database</vt:lpstr>
      <vt:lpstr>Azure Database for MySQL, PostgreSQL, and MariaDB</vt:lpstr>
      <vt:lpstr>Data Warehouse</vt:lpstr>
      <vt:lpstr>Azure DW  Compute Optimized Gen 1 </vt:lpstr>
      <vt:lpstr>Azure DW Compute Optimized Gen 2</vt:lpstr>
      <vt:lpstr>Data Movement</vt:lpstr>
      <vt:lpstr>Azure data factory</vt:lpstr>
      <vt:lpstr>ADF V2 Improvements</vt:lpstr>
      <vt:lpstr>Analytics</vt:lpstr>
      <vt:lpstr>Azure Machine Learning service</vt:lpstr>
      <vt:lpstr>Evolving Data Lake Strategy</vt:lpstr>
      <vt:lpstr>Azure Data Lake Storage Gen2 Key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and What’s Coming…</dc:title>
  <dc:creator>Andy Roberts</dc:creator>
  <cp:lastModifiedBy>Andy Roberts</cp:lastModifiedBy>
  <cp:revision>6</cp:revision>
  <dcterms:created xsi:type="dcterms:W3CDTF">2019-01-09T05:11:32Z</dcterms:created>
  <dcterms:modified xsi:type="dcterms:W3CDTF">2019-01-09T06:14:58Z</dcterms:modified>
</cp:coreProperties>
</file>